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28" r:id="rId4"/>
  </p:sldMasterIdLst>
  <p:notesMasterIdLst>
    <p:notesMasterId r:id="rId34"/>
  </p:notesMasterIdLst>
  <p:handoutMasterIdLst>
    <p:handoutMasterId r:id="rId35"/>
  </p:handoutMasterIdLst>
  <p:sldIdLst>
    <p:sldId id="771" r:id="rId5"/>
    <p:sldId id="760" r:id="rId6"/>
    <p:sldId id="1101" r:id="rId7"/>
    <p:sldId id="638" r:id="rId8"/>
    <p:sldId id="1121" r:id="rId9"/>
    <p:sldId id="1138" r:id="rId10"/>
    <p:sldId id="1136" r:id="rId11"/>
    <p:sldId id="1137" r:id="rId12"/>
    <p:sldId id="1128" r:id="rId13"/>
    <p:sldId id="1146" r:id="rId14"/>
    <p:sldId id="1147" r:id="rId15"/>
    <p:sldId id="1148" r:id="rId16"/>
    <p:sldId id="1149" r:id="rId17"/>
    <p:sldId id="1150" r:id="rId18"/>
    <p:sldId id="1151" r:id="rId19"/>
    <p:sldId id="1152" r:id="rId20"/>
    <p:sldId id="1153" r:id="rId21"/>
    <p:sldId id="1155" r:id="rId22"/>
    <p:sldId id="1154" r:id="rId23"/>
    <p:sldId id="1156" r:id="rId24"/>
    <p:sldId id="1157" r:id="rId25"/>
    <p:sldId id="1145" r:id="rId26"/>
    <p:sldId id="1124" r:id="rId27"/>
    <p:sldId id="1140" r:id="rId28"/>
    <p:sldId id="1141" r:id="rId29"/>
    <p:sldId id="1142" r:id="rId30"/>
    <p:sldId id="1143" r:id="rId31"/>
    <p:sldId id="1144" r:id="rId32"/>
    <p:sldId id="778" r:id="rId33"/>
  </p:sldIdLst>
  <p:sldSz cx="12188825" cy="6858000"/>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URE" initials="B" lastIdx="2" clrIdx="0"/>
  <p:cmAuthor id="1" name="Ric Hall" initials="RH"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AEAEA"/>
    <a:srgbClr val="8DA6B1"/>
    <a:srgbClr val="7F7F7F"/>
    <a:srgbClr val="0060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2021" autoAdjust="0"/>
  </p:normalViewPr>
  <p:slideViewPr>
    <p:cSldViewPr snapToGrid="0">
      <p:cViewPr varScale="1">
        <p:scale>
          <a:sx n="105" d="100"/>
          <a:sy n="105" d="100"/>
        </p:scale>
        <p:origin x="138" y="306"/>
      </p:cViewPr>
      <p:guideLst>
        <p:guide orient="horz" pos="2160"/>
        <p:guide pos="335"/>
      </p:guideLst>
    </p:cSldViewPr>
  </p:slideViewPr>
  <p:outlineViewPr>
    <p:cViewPr>
      <p:scale>
        <a:sx n="33" d="100"/>
        <a:sy n="33" d="100"/>
      </p:scale>
      <p:origin x="0" y="0"/>
    </p:cViewPr>
  </p:outlineViewPr>
  <p:notesTextViewPr>
    <p:cViewPr>
      <p:scale>
        <a:sx n="3" d="2"/>
        <a:sy n="3" d="2"/>
      </p:scale>
      <p:origin x="0" y="0"/>
    </p:cViewPr>
  </p:notesTextViewPr>
  <p:sorterViewPr>
    <p:cViewPr>
      <p:scale>
        <a:sx n="119" d="100"/>
        <a:sy n="119" d="100"/>
      </p:scale>
      <p:origin x="0" y="0"/>
    </p:cViewPr>
  </p:sorterViewPr>
  <p:notesViewPr>
    <p:cSldViewPr snapToGrid="0">
      <p:cViewPr varScale="1">
        <p:scale>
          <a:sx n="83" d="100"/>
          <a:sy n="83"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10/21/2022</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‹N›</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‹N›</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730560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a:t>
            </a:fld>
            <a:endParaRPr lang="en-US" dirty="0"/>
          </a:p>
        </p:txBody>
      </p:sp>
    </p:spTree>
    <p:extLst>
      <p:ext uri="{BB962C8B-B14F-4D97-AF65-F5344CB8AC3E}">
        <p14:creationId xmlns:p14="http://schemas.microsoft.com/office/powerpoint/2010/main" val="178782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4210622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29</a:t>
            </a:fld>
            <a:endParaRPr lang="en-US" dirty="0"/>
          </a:p>
        </p:txBody>
      </p:sp>
    </p:spTree>
    <p:extLst>
      <p:ext uri="{BB962C8B-B14F-4D97-AF65-F5344CB8AC3E}">
        <p14:creationId xmlns:p14="http://schemas.microsoft.com/office/powerpoint/2010/main" val="17629501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9" name="TextBox 8">
            <a:extLst>
              <a:ext uri="{FF2B5EF4-FFF2-40B4-BE49-F238E27FC236}">
                <a16:creationId xmlns:a16="http://schemas.microsoft.com/office/drawing/2014/main" id="{DDADE38B-E2FF-104B-8359-BDC25AE6504A}"/>
              </a:ext>
            </a:extLst>
          </p:cNvPr>
          <p:cNvSpPr txBox="1"/>
          <p:nvPr userDrawn="1"/>
        </p:nvSpPr>
        <p:spPr>
          <a:xfrm>
            <a:off x="2817812" y="6477000"/>
            <a:ext cx="9144000" cy="152400"/>
          </a:xfrm>
          <a:prstGeom prst="rect">
            <a:avLst/>
          </a:prstGeom>
          <a:noFill/>
        </p:spPr>
        <p:txBody>
          <a:bodyPr wrap="none" lIns="0" tIns="0" rIns="0" bIns="0" rtlCol="0" anchor="ctr" anchorCtr="0">
            <a:noAutofit/>
          </a:bodyPr>
          <a:lstStyle/>
          <a:p>
            <a:r>
              <a:rPr sz="800" dirty="0">
                <a:solidFill>
                  <a:schemeClr val="tx1">
                    <a:lumMod val="75000"/>
                  </a:schemeClr>
                </a:solidFill>
              </a:rPr>
              <a:t>Copyright </a:t>
            </a:r>
            <a:r>
              <a:rPr sz="800">
                <a:solidFill>
                  <a:schemeClr val="tx1">
                    <a:lumMod val="75000"/>
                  </a:schemeClr>
                </a:solidFill>
              </a:rPr>
              <a:t>© 20</a:t>
            </a:r>
            <a:r>
              <a:rPr lang="en-US" sz="800">
                <a:solidFill>
                  <a:schemeClr val="tx1">
                    <a:lumMod val="75000"/>
                  </a:schemeClr>
                </a:solidFill>
              </a:rPr>
              <a:t>20</a:t>
            </a:r>
            <a:r>
              <a:rPr sz="800">
                <a:solidFill>
                  <a:schemeClr val="tx1">
                    <a:lumMod val="75000"/>
                  </a:schemeClr>
                </a:solidFill>
              </a:rPr>
              <a:t> </a:t>
            </a:r>
            <a:r>
              <a:rPr sz="800" dirty="0">
                <a:solidFill>
                  <a:schemeClr val="tx1">
                    <a:lumMod val="75000"/>
                  </a:schemeClr>
                </a:solidFill>
              </a:rPr>
              <a:t>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‹N›</a:t>
            </a:fld>
            <a:endParaRPr sz="800" dirty="0">
              <a:solidFill>
                <a:schemeClr val="tx1">
                  <a:lumMod val="75000"/>
                </a:schemeClr>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7643020" y="4912505"/>
            <a:ext cx="2498723" cy="182880"/>
          </a:xfrm>
          <a:prstGeom prst="rect">
            <a:avLst/>
          </a:prstGeom>
        </p:spPr>
        <p:txBody>
          <a:bodyPr>
            <a:noAutofit/>
          </a:bodyPr>
          <a:lstStyle>
            <a:lvl1pPr>
              <a:defRPr>
                <a:solidFill>
                  <a:schemeClr val="bg1">
                    <a:lumMod val="60000"/>
                    <a:lumOff val="40000"/>
                  </a:schemeClr>
                </a:solidFill>
              </a:defRPr>
            </a:lvl1pPr>
          </a:lstStyle>
          <a:p>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6" name="TextBox 15">
            <a:extLst>
              <a:ext uri="{FF2B5EF4-FFF2-40B4-BE49-F238E27FC236}">
                <a16:creationId xmlns:a16="http://schemas.microsoft.com/office/drawing/2014/main" id="{C80703B1-0443-7B45-B381-718EB0E6AC53}"/>
              </a:ext>
            </a:extLst>
          </p:cNvPr>
          <p:cNvSpPr txBox="1"/>
          <p:nvPr userDrawn="1"/>
        </p:nvSpPr>
        <p:spPr>
          <a:xfrm>
            <a:off x="2817812" y="6477000"/>
            <a:ext cx="9144000" cy="152400"/>
          </a:xfrm>
          <a:prstGeom prst="rect">
            <a:avLst/>
          </a:prstGeom>
          <a:noFill/>
        </p:spPr>
        <p:txBody>
          <a:bodyPr wrap="none" lIns="0" tIns="0" rIns="0" bIns="0" rtlCol="0" anchor="ctr" anchorCtr="0">
            <a:noAutofit/>
          </a:bodyPr>
          <a:lstStyle/>
          <a:p>
            <a:r>
              <a:rPr sz="800" dirty="0">
                <a:solidFill>
                  <a:schemeClr val="tx1">
                    <a:lumMod val="75000"/>
                  </a:schemeClr>
                </a:solidFill>
              </a:rPr>
              <a:t>Copyright © 20</a:t>
            </a:r>
            <a:r>
              <a:rPr lang="en-US" sz="800" dirty="0">
                <a:solidFill>
                  <a:schemeClr val="tx1">
                    <a:lumMod val="75000"/>
                  </a:schemeClr>
                </a:solidFill>
              </a:rPr>
              <a:t>19</a:t>
            </a:r>
            <a:r>
              <a:rPr sz="800" dirty="0">
                <a:solidFill>
                  <a:schemeClr val="tx1">
                    <a:lumMod val="75000"/>
                  </a:schemeClr>
                </a:solidFill>
              </a:rPr>
              <a:t> 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‹N›</a:t>
            </a:fld>
            <a:endParaRPr sz="800" dirty="0">
              <a:solidFill>
                <a:schemeClr val="tx1">
                  <a:lumMod val="75000"/>
                </a:schemeClr>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710170" y="6556248"/>
            <a:ext cx="1226398" cy="182880"/>
          </a:xfrm>
          <a:prstGeom prst="rect">
            <a:avLst/>
          </a:prstGeom>
        </p:spPr>
        <p:txBody>
          <a:bodyPr/>
          <a:lstStyle/>
          <a:p>
            <a:endParaRPr lang="en-US" dirty="0">
              <a:solidFill>
                <a:srgbClr val="5F5F5F">
                  <a:lumMod val="60000"/>
                  <a:lumOff val="40000"/>
                </a:srgbClr>
              </a:solidFill>
            </a:endParaRPr>
          </a:p>
        </p:txBody>
      </p:sp>
      <p:sp>
        <p:nvSpPr>
          <p:cNvPr id="4" name="Footer Placeholder 3"/>
          <p:cNvSpPr>
            <a:spLocks noGrp="1"/>
          </p:cNvSpPr>
          <p:nvPr>
            <p:ph type="ftr" sz="quarter" idx="11"/>
          </p:nvPr>
        </p:nvSpPr>
        <p:spPr>
          <a:xfrm>
            <a:off x="7643020" y="4912505"/>
            <a:ext cx="2498723" cy="182880"/>
          </a:xfrm>
          <a:prstGeom prst="rect">
            <a:avLst/>
          </a:prstGeom>
        </p:spPr>
        <p:txBody>
          <a:bodyPr/>
          <a:lstStyle/>
          <a:p>
            <a:endParaRPr lang="en-US" dirty="0">
              <a:solidFill>
                <a:srgbClr val="5F5F5F">
                  <a:lumMod val="60000"/>
                  <a:lumOff val="40000"/>
                </a:srgbClr>
              </a:solidFill>
            </a:endParaRPr>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962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0" name="TextBox 9"/>
          <p:cNvSpPr txBox="1"/>
          <p:nvPr userDrawn="1"/>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r>
              <a:rPr lang="en-US" sz="800" dirty="0">
                <a:solidFill>
                  <a:srgbClr val="5F5F5F">
                    <a:lumMod val="60000"/>
                    <a:lumOff val="40000"/>
                  </a:srgbClr>
                </a:solidFill>
              </a:rPr>
              <a:t> Oracle Confidential</a:t>
            </a:r>
            <a:r>
              <a:rPr lang="en-US" sz="800" baseline="0" dirty="0">
                <a:solidFill>
                  <a:srgbClr val="5F5F5F">
                    <a:lumMod val="60000"/>
                    <a:lumOff val="40000"/>
                  </a:srgbClr>
                </a:solidFill>
              </a:rPr>
              <a:t>: Internal Use Only</a:t>
            </a:r>
            <a:endParaRPr sz="800" dirty="0">
              <a:solidFill>
                <a:srgbClr val="5F5F5F">
                  <a:lumMod val="60000"/>
                  <a:lumOff val="40000"/>
                </a:srgbClr>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710170" y="6556248"/>
            <a:ext cx="1226398" cy="182880"/>
          </a:xfrm>
          <a:prstGeom prst="rect">
            <a:avLst/>
          </a:prstGeom>
        </p:spPr>
        <p:txBody>
          <a:bodyPr>
            <a:noAutofit/>
          </a:bodyPr>
          <a:lstStyle/>
          <a:p>
            <a:endParaRPr dirty="0">
              <a:solidFill>
                <a:srgbClr val="5F5F5F">
                  <a:lumMod val="60000"/>
                  <a:lumOff val="40000"/>
                </a:srgbClr>
              </a:solidFill>
            </a:endParaRPr>
          </a:p>
        </p:txBody>
      </p:sp>
      <p:sp>
        <p:nvSpPr>
          <p:cNvPr id="8" name="Footer Placeholder 7"/>
          <p:cNvSpPr>
            <a:spLocks noGrp="1"/>
          </p:cNvSpPr>
          <p:nvPr>
            <p:ph type="ftr" sz="quarter" idx="11"/>
          </p:nvPr>
        </p:nvSpPr>
        <p:spPr>
          <a:xfrm>
            <a:off x="7643020" y="4912505"/>
            <a:ext cx="2498723" cy="182880"/>
          </a:xfrm>
          <a:prstGeom prst="rect">
            <a:avLst/>
          </a:prstGeom>
        </p:spPr>
        <p:txBody>
          <a:bodyPr>
            <a:noAutofit/>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TextBox 5"/>
          <p:cNvSpPr txBox="1"/>
          <p:nvPr userDrawn="1"/>
        </p:nvSpPr>
        <p:spPr>
          <a:xfrm>
            <a:off x="6683829" y="6694714"/>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4" name="Footer Placeholder 3"/>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3" name="Footer Placeholder 2"/>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4" name="Slide Number Placeholder 3"/>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FFFFF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FFFFFF">
                  <a:lumMod val="60000"/>
                  <a:lumOff val="40000"/>
                </a:srgbClr>
              </a:solidFill>
            </a:endParaRPr>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4" name="TextBox 13"/>
          <p:cNvSpPr txBox="1"/>
          <p:nvPr userDrawn="1"/>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r>
              <a:rPr lang="en-US" sz="800" dirty="0">
                <a:solidFill>
                  <a:srgbClr val="5F5F5F">
                    <a:lumMod val="60000"/>
                    <a:lumOff val="40000"/>
                  </a:srgbClr>
                </a:solidFill>
              </a:rPr>
              <a:t> Oracle Confidential</a:t>
            </a:r>
            <a:r>
              <a:rPr lang="en-US" sz="800" baseline="0" dirty="0">
                <a:solidFill>
                  <a:srgbClr val="5F5F5F">
                    <a:lumMod val="60000"/>
                    <a:lumOff val="40000"/>
                  </a:srgbClr>
                </a:solidFill>
              </a:rPr>
              <a:t>: Internal Use Only</a:t>
            </a:r>
            <a:endParaRPr sz="800" dirty="0">
              <a:solidFill>
                <a:srgbClr val="5F5F5F">
                  <a:lumMod val="60000"/>
                  <a:lumOff val="40000"/>
                </a:srgbClr>
              </a:solidFill>
            </a:endParaRP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86081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8766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a:t>XX</a:t>
            </a: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a:xfrm>
            <a:off x="6710170" y="6556248"/>
            <a:ext cx="1226398" cy="182880"/>
          </a:xfrm>
          <a:prstGeom prst="rect">
            <a:avLst/>
          </a:prstGeom>
        </p:spPr>
        <p:txBody>
          <a:bodyPr/>
          <a:lstStyle>
            <a:lvl1pPr>
              <a:defRPr>
                <a:solidFill>
                  <a:schemeClr val="bg1">
                    <a:lumMod val="60000"/>
                    <a:lumOff val="40000"/>
                  </a:schemeClr>
                </a:solidFill>
              </a:defRPr>
            </a:lvl1pPr>
          </a:lstStyle>
          <a:p>
            <a:endParaRPr dirty="0">
              <a:solidFill>
                <a:srgbClr val="5F5F5F">
                  <a:lumMod val="60000"/>
                  <a:lumOff val="40000"/>
                </a:srgbClr>
              </a:solidFill>
            </a:endParaRPr>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lvl1pPr>
              <a:defRPr>
                <a:solidFill>
                  <a:schemeClr val="bg1">
                    <a:lumMod val="60000"/>
                    <a:lumOff val="40000"/>
                  </a:schemeClr>
                </a:solidFill>
              </a:defRPr>
            </a:lvl1pPr>
          </a:lstStyle>
          <a:p>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a:xfrm>
            <a:off x="6710170" y="6556248"/>
            <a:ext cx="1226398" cy="182880"/>
          </a:xfrm>
          <a:prstGeom prst="rect">
            <a:avLst/>
          </a:prstGeom>
        </p:spPr>
        <p:txBody>
          <a:bodyPr>
            <a:noAutofit/>
          </a:bodyPr>
          <a:lstStyle/>
          <a:p>
            <a:endParaRPr dirty="0">
              <a:solidFill>
                <a:srgbClr val="5F5F5F">
                  <a:lumMod val="60000"/>
                  <a:lumOff val="40000"/>
                </a:srgbClr>
              </a:solidFill>
            </a:endParaRPr>
          </a:p>
        </p:txBody>
      </p:sp>
      <p:sp>
        <p:nvSpPr>
          <p:cNvPr id="3" name="Footer Placeholder 2"/>
          <p:cNvSpPr>
            <a:spLocks noGrp="1"/>
          </p:cNvSpPr>
          <p:nvPr>
            <p:ph type="ftr" sz="quarter" idx="11"/>
          </p:nvPr>
        </p:nvSpPr>
        <p:spPr>
          <a:xfrm>
            <a:off x="7643020" y="4912505"/>
            <a:ext cx="2498723" cy="182880"/>
          </a:xfrm>
          <a:prstGeom prst="rect">
            <a:avLst/>
          </a:prstGeom>
        </p:spPr>
        <p:txBody>
          <a:bodyPr>
            <a:noAutofit/>
          </a:bodyPr>
          <a:lstStyle/>
          <a:p>
            <a:endParaRPr dirty="0">
              <a:solidFill>
                <a:srgbClr val="5F5F5F">
                  <a:lumMod val="60000"/>
                  <a:lumOff val="40000"/>
                </a:srgbClr>
              </a:solidFill>
            </a:endParaRPr>
          </a:p>
        </p:txBody>
      </p:sp>
      <p:sp>
        <p:nvSpPr>
          <p:cNvPr id="4" name="Slide Number Placeholder 3"/>
          <p:cNvSpPr>
            <a:spLocks noGrp="1"/>
          </p:cNvSpPr>
          <p:nvPr>
            <p:ph type="sldNum" sz="quarter" idx="12"/>
          </p:nvPr>
        </p:nvSpPr>
        <p:spPr>
          <a:xfrm>
            <a:off x="11276011" y="6556248"/>
            <a:ext cx="381661" cy="182880"/>
          </a:xfrm>
          <a:prstGeom prst="rect">
            <a:avLst/>
          </a:prstGeom>
        </p:spPr>
        <p:txBody>
          <a:bodyPr>
            <a:noAutofit/>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a:xfrm>
            <a:off x="6710170" y="6556248"/>
            <a:ext cx="1226398" cy="182880"/>
          </a:xfrm>
          <a:prstGeom prst="rect">
            <a:avLst/>
          </a:prstGeom>
        </p:spPr>
        <p:txBody>
          <a:bodyPr>
            <a:noAutofit/>
          </a:bodyPr>
          <a:lstStyle/>
          <a:p>
            <a:endParaRPr dirty="0">
              <a:solidFill>
                <a:srgbClr val="5F5F5F">
                  <a:lumMod val="60000"/>
                  <a:lumOff val="40000"/>
                </a:srgbClr>
              </a:solidFill>
            </a:endParaRPr>
          </a:p>
        </p:txBody>
      </p:sp>
      <p:sp>
        <p:nvSpPr>
          <p:cNvPr id="3" name="Footer Placeholder 2"/>
          <p:cNvSpPr>
            <a:spLocks noGrp="1"/>
          </p:cNvSpPr>
          <p:nvPr>
            <p:ph type="ftr" sz="quarter" idx="11"/>
          </p:nvPr>
        </p:nvSpPr>
        <p:spPr>
          <a:xfrm>
            <a:off x="7643020" y="4912505"/>
            <a:ext cx="2498723" cy="182880"/>
          </a:xfrm>
          <a:prstGeom prst="rect">
            <a:avLst/>
          </a:prstGeom>
        </p:spPr>
        <p:txBody>
          <a:bodyPr>
            <a:noAutofit/>
          </a:bodyPr>
          <a:lstStyle/>
          <a:p>
            <a:endParaRPr dirty="0">
              <a:solidFill>
                <a:srgbClr val="5F5F5F">
                  <a:lumMod val="60000"/>
                  <a:lumOff val="40000"/>
                </a:srgbClr>
              </a:solidFill>
            </a:endParaRPr>
          </a:p>
        </p:txBody>
      </p:sp>
      <p:sp>
        <p:nvSpPr>
          <p:cNvPr id="4" name="Slide Number Placeholder 3"/>
          <p:cNvSpPr>
            <a:spLocks noGrp="1"/>
          </p:cNvSpPr>
          <p:nvPr>
            <p:ph type="sldNum" sz="quarter" idx="12"/>
          </p:nvPr>
        </p:nvSpPr>
        <p:spPr>
          <a:xfrm>
            <a:off x="11276011" y="6556248"/>
            <a:ext cx="381661" cy="182880"/>
          </a:xfrm>
          <a:prstGeom prst="rect">
            <a:avLst/>
          </a:prstGeom>
        </p:spPr>
        <p:txBody>
          <a:bodyPr>
            <a:noAutofit/>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3" name="Footer Placeholder 2"/>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4" name="Slide Number Placeholder 3"/>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pic>
        <p:nvPicPr>
          <p:cNvPr id="8" name="Picture 7" descr="&quot;Hardware and Software Engineered to work together&quot; tagline in red and black"/>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860" y="2313432"/>
            <a:ext cx="6547104" cy="1832339"/>
          </a:xfrm>
          <a:prstGeom prst="rect">
            <a:avLst/>
          </a:prstGeom>
        </p:spPr>
      </p:pic>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10170" y="6556248"/>
            <a:ext cx="1226398" cy="182880"/>
          </a:xfrm>
          <a:prstGeom prst="rect">
            <a:avLst/>
          </a:prstGeom>
        </p:spPr>
        <p:txBody>
          <a:bodyPr>
            <a:noAutofit/>
          </a:bodyPr>
          <a:lstStyle/>
          <a:p>
            <a:endParaRPr lang="en-US">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noAutofit/>
          </a:bodyPr>
          <a:lstStyle/>
          <a:p>
            <a:endParaRPr lang="en-US">
              <a:solidFill>
                <a:srgbClr val="5F5F5F">
                  <a:lumMod val="60000"/>
                  <a:lumOff val="40000"/>
                </a:srgbClr>
              </a:solidFill>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Dark - 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dirty="0"/>
              <a:t>Copyright © 2021, Oracle and/or its affiliates  |  Confidential: Internal/Restricted/Highly Restricted</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674" y="3804905"/>
            <a:ext cx="30167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671" y="2337132"/>
            <a:ext cx="10156338" cy="1280160"/>
          </a:xfrm>
          <a:noFill/>
        </p:spPr>
        <p:txBody>
          <a:bodyPr vert="horz" wrap="square" lIns="0" tIns="0" rIns="0" bIns="0" rtlCol="0" anchor="b">
            <a:noAutofit/>
          </a:bodyPr>
          <a:lstStyle>
            <a:lvl1pPr>
              <a:lnSpc>
                <a:spcPct val="95000"/>
              </a:lnSpc>
              <a:defRPr lang="en-US" sz="3999"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487" y="4135194"/>
            <a:ext cx="10156338" cy="681251"/>
          </a:xfrm>
          <a:prstGeom prst="rect">
            <a:avLst/>
          </a:prstGeom>
          <a:noFill/>
        </p:spPr>
        <p:txBody>
          <a:bodyPr>
            <a:noAutofit/>
          </a:bodyPr>
          <a:lstStyle>
            <a:lvl1pPr marL="0" marR="0" indent="0" algn="l" defTabSz="914126" rtl="0" eaLnBrk="1" fontAlgn="auto" latinLnBrk="0" hangingPunct="1">
              <a:lnSpc>
                <a:spcPct val="95000"/>
              </a:lnSpc>
              <a:spcBef>
                <a:spcPts val="600"/>
              </a:spcBef>
              <a:spcAft>
                <a:spcPts val="0"/>
              </a:spcAft>
              <a:buClrTx/>
              <a:buSzTx/>
              <a:buFont typeface="Arial" panose="020B0604020202020204" pitchFamily="34" charset="0"/>
              <a:buNone/>
              <a:tabLst/>
              <a:defRPr sz="1799" b="0">
                <a:solidFill>
                  <a:schemeClr val="accent6"/>
                </a:solidFill>
              </a:defRPr>
            </a:lvl1pPr>
          </a:lstStyle>
          <a:p>
            <a:pPr marL="0" marR="0" lvl="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1412898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FFFFF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FFFFFF">
                  <a:lumMod val="60000"/>
                  <a:lumOff val="40000"/>
                </a:srgbClr>
              </a:solidFill>
            </a:endParaRP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r>
              <a:rPr lang="en-US" sz="800" dirty="0">
                <a:solidFill>
                  <a:srgbClr val="5F5F5F">
                    <a:lumMod val="60000"/>
                    <a:lumOff val="40000"/>
                  </a:srgbClr>
                </a:solidFill>
              </a:rPr>
              <a:t> Oracle Confidential</a:t>
            </a:r>
            <a:r>
              <a:rPr lang="en-US" sz="800" baseline="0" dirty="0">
                <a:solidFill>
                  <a:srgbClr val="5F5F5F">
                    <a:lumMod val="60000"/>
                    <a:lumOff val="40000"/>
                  </a:srgbClr>
                </a:solidFill>
              </a:rPr>
              <a:t>: Internal Use Only</a:t>
            </a:r>
            <a:endParaRPr sz="800" dirty="0">
              <a:solidFill>
                <a:srgbClr val="5F5F5F">
                  <a:lumMod val="60000"/>
                  <a:lumOff val="40000"/>
                </a:srgbClr>
              </a:solidFill>
            </a:endParaRPr>
          </a:p>
        </p:txBody>
      </p:sp>
    </p:spTree>
    <p:extLst>
      <p:ext uri="{BB962C8B-B14F-4D97-AF65-F5344CB8AC3E}">
        <p14:creationId xmlns:p14="http://schemas.microsoft.com/office/powerpoint/2010/main" val="30637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FFFFF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FFFFFF">
                  <a:lumMod val="60000"/>
                  <a:lumOff val="40000"/>
                </a:srgbClr>
              </a:solidFill>
            </a:endParaRP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6" name="TextBox 15"/>
          <p:cNvSpPr txBox="1"/>
          <p:nvPr userDrawn="1"/>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r>
              <a:rPr lang="en-US" sz="800" dirty="0">
                <a:solidFill>
                  <a:srgbClr val="5F5F5F">
                    <a:lumMod val="60000"/>
                    <a:lumOff val="40000"/>
                  </a:srgbClr>
                </a:solidFill>
              </a:rPr>
              <a:t> Oracle Confidential</a:t>
            </a:r>
            <a:r>
              <a:rPr lang="en-US" sz="800" baseline="0" dirty="0">
                <a:solidFill>
                  <a:srgbClr val="5F5F5F">
                    <a:lumMod val="60000"/>
                    <a:lumOff val="40000"/>
                  </a:srgbClr>
                </a:solidFill>
              </a:rPr>
              <a:t>: Internal Use Only</a:t>
            </a:r>
            <a:endParaRPr sz="800" dirty="0">
              <a:solidFill>
                <a:srgbClr val="5F5F5F">
                  <a:lumMod val="60000"/>
                  <a:lumOff val="40000"/>
                </a:srgbClr>
              </a:solidFill>
            </a:endParaRPr>
          </a:p>
        </p:txBody>
      </p:sp>
    </p:spTree>
    <p:extLst>
      <p:ext uri="{BB962C8B-B14F-4D97-AF65-F5344CB8AC3E}">
        <p14:creationId xmlns:p14="http://schemas.microsoft.com/office/powerpoint/2010/main" val="141667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3966970" y="6535850"/>
            <a:ext cx="1226398" cy="182880"/>
          </a:xfrm>
          <a:prstGeom prst="rect">
            <a:avLst/>
          </a:prstGeom>
        </p:spPr>
        <p:txBody>
          <a:bodyPr/>
          <a:lstStyle/>
          <a:p>
            <a:endParaRPr dirty="0">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10170" y="6556248"/>
            <a:ext cx="1226398" cy="182880"/>
          </a:xfrm>
          <a:prstGeom prst="rect">
            <a:avLst/>
          </a:prstGeom>
        </p:spPr>
        <p:txBody>
          <a:bodyPr>
            <a:noAutofit/>
          </a:bodyPr>
          <a:lstStyle/>
          <a:p>
            <a:endParaRPr dirty="0">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noAutofit/>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9" name="Oracle red badge logo" descr="Oracle logo in white on red staging background"/>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a:extLst>
              <a:ext uri="{FF2B5EF4-FFF2-40B4-BE49-F238E27FC236}">
                <a16:creationId xmlns:a16="http://schemas.microsoft.com/office/drawing/2014/main" id="{21EC9606-2D6B-7849-AD40-4BFE6BC25BEF}"/>
              </a:ext>
            </a:extLst>
          </p:cNvPr>
          <p:cNvSpPr txBox="1"/>
          <p:nvPr userDrawn="1"/>
        </p:nvSpPr>
        <p:spPr>
          <a:xfrm>
            <a:off x="2817812" y="6477000"/>
            <a:ext cx="9144000" cy="152400"/>
          </a:xfrm>
          <a:prstGeom prst="rect">
            <a:avLst/>
          </a:prstGeom>
          <a:noFill/>
        </p:spPr>
        <p:txBody>
          <a:bodyPr wrap="none" lIns="0" tIns="0" rIns="0" bIns="0" rtlCol="0" anchor="ctr" anchorCtr="0">
            <a:noAutofit/>
          </a:bodyPr>
          <a:lstStyle/>
          <a:p>
            <a:r>
              <a:rPr sz="800" dirty="0">
                <a:solidFill>
                  <a:schemeClr val="tx1">
                    <a:lumMod val="75000"/>
                  </a:schemeClr>
                </a:solidFill>
              </a:rPr>
              <a:t>Copyright © </a:t>
            </a:r>
            <a:r>
              <a:rPr lang="en-US" sz="800" dirty="0">
                <a:solidFill>
                  <a:schemeClr val="tx1">
                    <a:lumMod val="75000"/>
                  </a:schemeClr>
                </a:solidFill>
              </a:rPr>
              <a:t>2020 </a:t>
            </a:r>
            <a:r>
              <a:rPr sz="800" dirty="0">
                <a:solidFill>
                  <a:schemeClr val="tx1">
                    <a:lumMod val="75000"/>
                  </a:schemeClr>
                </a:solidFill>
              </a:rPr>
              <a:t>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‹N›</a:t>
            </a:fld>
            <a:endParaRPr sz="800" dirty="0">
              <a:solidFill>
                <a:schemeClr val="tx1">
                  <a:lumMod val="75000"/>
                </a:schemeClr>
              </a:solidFill>
            </a:endParaRP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 id="2147483947" r:id="rId19"/>
    <p:sldLayoutId id="2147483948" r:id="rId20"/>
    <p:sldLayoutId id="2147483949" r:id="rId21"/>
    <p:sldLayoutId id="2147483950" r:id="rId22"/>
    <p:sldLayoutId id="2147483951" r:id="rId23"/>
    <p:sldLayoutId id="2147483952" r:id="rId24"/>
    <p:sldLayoutId id="2147483953" r:id="rId25"/>
    <p:sldLayoutId id="2147483954" r:id="rId26"/>
    <p:sldLayoutId id="2147483955" r:id="rId27"/>
    <p:sldLayoutId id="2147483956" r:id="rId28"/>
    <p:sldLayoutId id="2147483957" r:id="rId29"/>
    <p:sldLayoutId id="2147483958" r:id="rId30"/>
    <p:sldLayoutId id="2147483959" r:id="rId31"/>
    <p:sldLayoutId id="2147483960" r:id="rId32"/>
    <p:sldLayoutId id="2147483961" r:id="rId33"/>
    <p:sldLayoutId id="2147483962" r:id="rId34"/>
    <p:sldLayoutId id="2147483963" r:id="rId35"/>
    <p:sldLayoutId id="2147483964" r:id="rId36"/>
    <p:sldLayoutId id="2147483965" r:id="rId37"/>
    <p:sldLayoutId id="2147483966" r:id="rId38"/>
    <p:sldLayoutId id="2147483967"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8" Type="http://schemas.openxmlformats.org/officeDocument/2006/relationships/hyperlink" Target="https://itoug.it/" TargetMode="External"/><Relationship Id="rId3" Type="http://schemas.openxmlformats.org/officeDocument/2006/relationships/image" Target="../media/image17.jpg"/><Relationship Id="rId7" Type="http://schemas.openxmlformats.org/officeDocument/2006/relationships/hyperlink" Target="https://www.linkedin.com/in/robertocapancioni" TargetMode="External"/><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hyperlink" Target="mailto:sviluppo@capancioni.com"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7280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3800590" y="417736"/>
            <a:ext cx="4675897" cy="616896"/>
          </a:xfrm>
        </p:spPr>
        <p:txBody>
          <a:bodyPr>
            <a:normAutofit/>
          </a:bodyPr>
          <a:lstStyle/>
          <a:p>
            <a:r>
              <a:rPr lang="it-IT" dirty="0"/>
              <a:t>Creazione Applicativo</a:t>
            </a:r>
          </a:p>
        </p:txBody>
      </p:sp>
      <p:pic>
        <p:nvPicPr>
          <p:cNvPr id="5" name="Immagine 4">
            <a:extLst>
              <a:ext uri="{FF2B5EF4-FFF2-40B4-BE49-F238E27FC236}">
                <a16:creationId xmlns:a16="http://schemas.microsoft.com/office/drawing/2014/main" id="{13FDF1A5-CBAA-4F97-8DFC-E845BF1BE66C}"/>
              </a:ext>
            </a:extLst>
          </p:cNvPr>
          <p:cNvPicPr>
            <a:picLocks noChangeAspect="1"/>
          </p:cNvPicPr>
          <p:nvPr/>
        </p:nvPicPr>
        <p:blipFill>
          <a:blip r:embed="rId2"/>
          <a:stretch>
            <a:fillRect/>
          </a:stretch>
        </p:blipFill>
        <p:spPr>
          <a:xfrm>
            <a:off x="877824" y="1376389"/>
            <a:ext cx="9956722" cy="4459227"/>
          </a:xfrm>
          <a:prstGeom prst="rect">
            <a:avLst/>
          </a:prstGeom>
        </p:spPr>
      </p:pic>
      <p:sp>
        <p:nvSpPr>
          <p:cNvPr id="6" name="Freccia a destra 5">
            <a:extLst>
              <a:ext uri="{FF2B5EF4-FFF2-40B4-BE49-F238E27FC236}">
                <a16:creationId xmlns:a16="http://schemas.microsoft.com/office/drawing/2014/main" id="{A04CD28D-1A01-48DC-8C96-E0EB7CDD9403}"/>
              </a:ext>
            </a:extLst>
          </p:cNvPr>
          <p:cNvSpPr/>
          <p:nvPr/>
        </p:nvSpPr>
        <p:spPr>
          <a:xfrm rot="13197242">
            <a:off x="9492960" y="2900009"/>
            <a:ext cx="713232" cy="446696"/>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Tree>
    <p:extLst>
      <p:ext uri="{BB962C8B-B14F-4D97-AF65-F5344CB8AC3E}">
        <p14:creationId xmlns:p14="http://schemas.microsoft.com/office/powerpoint/2010/main" val="42376139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3800590" y="417736"/>
            <a:ext cx="4675897" cy="616896"/>
          </a:xfrm>
        </p:spPr>
        <p:txBody>
          <a:bodyPr>
            <a:normAutofit/>
          </a:bodyPr>
          <a:lstStyle/>
          <a:p>
            <a:r>
              <a:rPr lang="it-IT" dirty="0"/>
              <a:t>Creazione Applicativo</a:t>
            </a:r>
          </a:p>
        </p:txBody>
      </p:sp>
      <p:pic>
        <p:nvPicPr>
          <p:cNvPr id="4" name="Immagine 3">
            <a:extLst>
              <a:ext uri="{FF2B5EF4-FFF2-40B4-BE49-F238E27FC236}">
                <a16:creationId xmlns:a16="http://schemas.microsoft.com/office/drawing/2014/main" id="{F1CC36D5-0F8A-47CB-A32C-4BCD8A4791AC}"/>
              </a:ext>
            </a:extLst>
          </p:cNvPr>
          <p:cNvPicPr>
            <a:picLocks noChangeAspect="1"/>
          </p:cNvPicPr>
          <p:nvPr/>
        </p:nvPicPr>
        <p:blipFill>
          <a:blip r:embed="rId2"/>
          <a:stretch>
            <a:fillRect/>
          </a:stretch>
        </p:blipFill>
        <p:spPr>
          <a:xfrm>
            <a:off x="502920" y="1145392"/>
            <a:ext cx="10734929" cy="4944233"/>
          </a:xfrm>
          <a:prstGeom prst="rect">
            <a:avLst/>
          </a:prstGeom>
        </p:spPr>
      </p:pic>
    </p:spTree>
    <p:extLst>
      <p:ext uri="{BB962C8B-B14F-4D97-AF65-F5344CB8AC3E}">
        <p14:creationId xmlns:p14="http://schemas.microsoft.com/office/powerpoint/2010/main" val="452946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3800590" y="417736"/>
            <a:ext cx="4675897" cy="616896"/>
          </a:xfrm>
        </p:spPr>
        <p:txBody>
          <a:bodyPr>
            <a:normAutofit fontScale="90000"/>
          </a:bodyPr>
          <a:lstStyle/>
          <a:p>
            <a:r>
              <a:rPr lang="it-IT" dirty="0"/>
              <a:t>Report Interattivo - Colonne</a:t>
            </a:r>
          </a:p>
        </p:txBody>
      </p:sp>
      <p:pic>
        <p:nvPicPr>
          <p:cNvPr id="5" name="Immagine 4">
            <a:extLst>
              <a:ext uri="{FF2B5EF4-FFF2-40B4-BE49-F238E27FC236}">
                <a16:creationId xmlns:a16="http://schemas.microsoft.com/office/drawing/2014/main" id="{EEFB06F6-26F5-45BD-9780-C05464E8D67E}"/>
              </a:ext>
            </a:extLst>
          </p:cNvPr>
          <p:cNvPicPr>
            <a:picLocks noChangeAspect="1"/>
          </p:cNvPicPr>
          <p:nvPr/>
        </p:nvPicPr>
        <p:blipFill>
          <a:blip r:embed="rId2"/>
          <a:stretch>
            <a:fillRect/>
          </a:stretch>
        </p:blipFill>
        <p:spPr>
          <a:xfrm>
            <a:off x="850392" y="1211446"/>
            <a:ext cx="10323449" cy="4207894"/>
          </a:xfrm>
          <a:prstGeom prst="rect">
            <a:avLst/>
          </a:prstGeom>
        </p:spPr>
      </p:pic>
    </p:spTree>
    <p:extLst>
      <p:ext uri="{BB962C8B-B14F-4D97-AF65-F5344CB8AC3E}">
        <p14:creationId xmlns:p14="http://schemas.microsoft.com/office/powerpoint/2010/main" val="25968344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3800590" y="417736"/>
            <a:ext cx="4675897" cy="616896"/>
          </a:xfrm>
        </p:spPr>
        <p:txBody>
          <a:bodyPr>
            <a:normAutofit/>
          </a:bodyPr>
          <a:lstStyle/>
          <a:p>
            <a:r>
              <a:rPr lang="it-IT" dirty="0"/>
              <a:t>Report Interattivo - Filtra</a:t>
            </a:r>
          </a:p>
        </p:txBody>
      </p:sp>
      <p:pic>
        <p:nvPicPr>
          <p:cNvPr id="4" name="Immagine 3">
            <a:extLst>
              <a:ext uri="{FF2B5EF4-FFF2-40B4-BE49-F238E27FC236}">
                <a16:creationId xmlns:a16="http://schemas.microsoft.com/office/drawing/2014/main" id="{0699038C-5314-4184-9149-7325F02D3B5F}"/>
              </a:ext>
            </a:extLst>
          </p:cNvPr>
          <p:cNvPicPr>
            <a:picLocks noChangeAspect="1"/>
          </p:cNvPicPr>
          <p:nvPr/>
        </p:nvPicPr>
        <p:blipFill>
          <a:blip r:embed="rId2"/>
          <a:stretch>
            <a:fillRect/>
          </a:stretch>
        </p:blipFill>
        <p:spPr>
          <a:xfrm>
            <a:off x="813816" y="1034632"/>
            <a:ext cx="10085705" cy="5231847"/>
          </a:xfrm>
          <a:prstGeom prst="rect">
            <a:avLst/>
          </a:prstGeom>
        </p:spPr>
      </p:pic>
    </p:spTree>
    <p:extLst>
      <p:ext uri="{BB962C8B-B14F-4D97-AF65-F5344CB8AC3E}">
        <p14:creationId xmlns:p14="http://schemas.microsoft.com/office/powerpoint/2010/main" val="3425841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645910" y="445628"/>
            <a:ext cx="7355090" cy="616896"/>
          </a:xfrm>
        </p:spPr>
        <p:txBody>
          <a:bodyPr>
            <a:normAutofit fontScale="90000"/>
          </a:bodyPr>
          <a:lstStyle/>
          <a:p>
            <a:r>
              <a:rPr lang="it-IT" dirty="0"/>
              <a:t>Report Interattivo – Dati: Ordina - Aggrega</a:t>
            </a:r>
          </a:p>
        </p:txBody>
      </p:sp>
      <p:pic>
        <p:nvPicPr>
          <p:cNvPr id="5" name="Immagine 4">
            <a:extLst>
              <a:ext uri="{FF2B5EF4-FFF2-40B4-BE49-F238E27FC236}">
                <a16:creationId xmlns:a16="http://schemas.microsoft.com/office/drawing/2014/main" id="{85991D98-02EA-4C8F-8054-D91B4096D0FA}"/>
              </a:ext>
            </a:extLst>
          </p:cNvPr>
          <p:cNvPicPr>
            <a:picLocks noChangeAspect="1"/>
          </p:cNvPicPr>
          <p:nvPr/>
        </p:nvPicPr>
        <p:blipFill>
          <a:blip r:embed="rId2"/>
          <a:stretch>
            <a:fillRect/>
          </a:stretch>
        </p:blipFill>
        <p:spPr>
          <a:xfrm>
            <a:off x="392683" y="1393368"/>
            <a:ext cx="6701284" cy="2822016"/>
          </a:xfrm>
          <a:prstGeom prst="rect">
            <a:avLst/>
          </a:prstGeom>
          <a:ln>
            <a:noFill/>
          </a:ln>
          <a:effectLst>
            <a:outerShdw blurRad="292100" dist="139700" dir="2700000" algn="tl" rotWithShape="0">
              <a:srgbClr val="333333">
                <a:alpha val="65000"/>
              </a:srgbClr>
            </a:outerShdw>
          </a:effectLst>
        </p:spPr>
      </p:pic>
      <p:pic>
        <p:nvPicPr>
          <p:cNvPr id="7" name="Immagine 6">
            <a:extLst>
              <a:ext uri="{FF2B5EF4-FFF2-40B4-BE49-F238E27FC236}">
                <a16:creationId xmlns:a16="http://schemas.microsoft.com/office/drawing/2014/main" id="{DD3A7D73-D6CA-4927-884F-13BC2805E48C}"/>
              </a:ext>
            </a:extLst>
          </p:cNvPr>
          <p:cNvPicPr>
            <a:picLocks noChangeAspect="1"/>
          </p:cNvPicPr>
          <p:nvPr/>
        </p:nvPicPr>
        <p:blipFill>
          <a:blip r:embed="rId3"/>
          <a:stretch>
            <a:fillRect/>
          </a:stretch>
        </p:blipFill>
        <p:spPr>
          <a:xfrm>
            <a:off x="5349240" y="2194559"/>
            <a:ext cx="5559552" cy="36267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61055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645910" y="445628"/>
            <a:ext cx="7355090" cy="616896"/>
          </a:xfrm>
        </p:spPr>
        <p:txBody>
          <a:bodyPr>
            <a:normAutofit/>
          </a:bodyPr>
          <a:lstStyle/>
          <a:p>
            <a:r>
              <a:rPr lang="it-IT" dirty="0"/>
              <a:t>Report Interattivo – Formato</a:t>
            </a:r>
          </a:p>
        </p:txBody>
      </p:sp>
      <p:pic>
        <p:nvPicPr>
          <p:cNvPr id="4" name="Immagine 3">
            <a:extLst>
              <a:ext uri="{FF2B5EF4-FFF2-40B4-BE49-F238E27FC236}">
                <a16:creationId xmlns:a16="http://schemas.microsoft.com/office/drawing/2014/main" id="{B1066A4E-F98B-4271-89F9-8CFF108C5576}"/>
              </a:ext>
            </a:extLst>
          </p:cNvPr>
          <p:cNvPicPr>
            <a:picLocks noChangeAspect="1"/>
          </p:cNvPicPr>
          <p:nvPr/>
        </p:nvPicPr>
        <p:blipFill>
          <a:blip r:embed="rId2"/>
          <a:stretch>
            <a:fillRect/>
          </a:stretch>
        </p:blipFill>
        <p:spPr>
          <a:xfrm>
            <a:off x="731520" y="1197896"/>
            <a:ext cx="4351923" cy="3404565"/>
          </a:xfrm>
          <a:prstGeom prst="rect">
            <a:avLst/>
          </a:prstGeom>
          <a:ln>
            <a:noFill/>
          </a:ln>
          <a:effectLst>
            <a:outerShdw blurRad="292100" dist="139700" dir="2700000" algn="tl" rotWithShape="0">
              <a:srgbClr val="333333">
                <a:alpha val="65000"/>
              </a:srgbClr>
            </a:outerShdw>
          </a:effectLst>
        </p:spPr>
      </p:pic>
      <p:pic>
        <p:nvPicPr>
          <p:cNvPr id="10" name="Immagine 9">
            <a:extLst>
              <a:ext uri="{FF2B5EF4-FFF2-40B4-BE49-F238E27FC236}">
                <a16:creationId xmlns:a16="http://schemas.microsoft.com/office/drawing/2014/main" id="{89323124-AD90-40CB-9176-290DFE9B493D}"/>
              </a:ext>
            </a:extLst>
          </p:cNvPr>
          <p:cNvPicPr>
            <a:picLocks noChangeAspect="1"/>
          </p:cNvPicPr>
          <p:nvPr/>
        </p:nvPicPr>
        <p:blipFill>
          <a:blip r:embed="rId3"/>
          <a:stretch>
            <a:fillRect/>
          </a:stretch>
        </p:blipFill>
        <p:spPr>
          <a:xfrm>
            <a:off x="6387018" y="593205"/>
            <a:ext cx="5155897" cy="3999273"/>
          </a:xfrm>
          <a:prstGeom prst="rect">
            <a:avLst/>
          </a:prstGeom>
          <a:ln>
            <a:noFill/>
          </a:ln>
          <a:effectLst>
            <a:outerShdw blurRad="292100" dist="139700" dir="2700000" algn="tl" rotWithShape="0">
              <a:srgbClr val="333333">
                <a:alpha val="65000"/>
              </a:srgbClr>
            </a:outerShdw>
          </a:effectLst>
        </p:spPr>
      </p:pic>
      <p:pic>
        <p:nvPicPr>
          <p:cNvPr id="8" name="Immagine 7">
            <a:extLst>
              <a:ext uri="{FF2B5EF4-FFF2-40B4-BE49-F238E27FC236}">
                <a16:creationId xmlns:a16="http://schemas.microsoft.com/office/drawing/2014/main" id="{5E3728DC-47B8-484C-8384-CFA6DDBF7F96}"/>
              </a:ext>
            </a:extLst>
          </p:cNvPr>
          <p:cNvPicPr>
            <a:picLocks noChangeAspect="1"/>
          </p:cNvPicPr>
          <p:nvPr/>
        </p:nvPicPr>
        <p:blipFill>
          <a:blip r:embed="rId4"/>
          <a:stretch>
            <a:fillRect/>
          </a:stretch>
        </p:blipFill>
        <p:spPr>
          <a:xfrm>
            <a:off x="4323455" y="2592842"/>
            <a:ext cx="4561536" cy="35840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20222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645910" y="445628"/>
            <a:ext cx="7355090" cy="616896"/>
          </a:xfrm>
        </p:spPr>
        <p:txBody>
          <a:bodyPr>
            <a:normAutofit/>
          </a:bodyPr>
          <a:lstStyle/>
          <a:p>
            <a:r>
              <a:rPr lang="it-IT" dirty="0"/>
              <a:t>Report Interattivo – Grafico</a:t>
            </a:r>
          </a:p>
        </p:txBody>
      </p:sp>
      <p:pic>
        <p:nvPicPr>
          <p:cNvPr id="5" name="Immagine 4">
            <a:extLst>
              <a:ext uri="{FF2B5EF4-FFF2-40B4-BE49-F238E27FC236}">
                <a16:creationId xmlns:a16="http://schemas.microsoft.com/office/drawing/2014/main" id="{2B8DCB8E-14BD-4A0B-BF18-BDFE1782B588}"/>
              </a:ext>
            </a:extLst>
          </p:cNvPr>
          <p:cNvPicPr>
            <a:picLocks noChangeAspect="1"/>
          </p:cNvPicPr>
          <p:nvPr/>
        </p:nvPicPr>
        <p:blipFill>
          <a:blip r:embed="rId2"/>
          <a:stretch>
            <a:fillRect/>
          </a:stretch>
        </p:blipFill>
        <p:spPr>
          <a:xfrm>
            <a:off x="475488" y="1068920"/>
            <a:ext cx="11082401" cy="4720159"/>
          </a:xfrm>
          <a:prstGeom prst="rect">
            <a:avLst/>
          </a:prstGeom>
          <a:ln>
            <a:noFill/>
          </a:ln>
          <a:effectLst>
            <a:outerShdw blurRad="292100" dist="139700" dir="2700000" algn="tl" rotWithShape="0">
              <a:srgbClr val="333333">
                <a:alpha val="65000"/>
              </a:srgbClr>
            </a:outerShdw>
          </a:effectLst>
        </p:spPr>
      </p:pic>
      <p:pic>
        <p:nvPicPr>
          <p:cNvPr id="7" name="Immagine 6">
            <a:extLst>
              <a:ext uri="{FF2B5EF4-FFF2-40B4-BE49-F238E27FC236}">
                <a16:creationId xmlns:a16="http://schemas.microsoft.com/office/drawing/2014/main" id="{2BE36F4D-2ABB-43E5-B180-9B18BE650158}"/>
              </a:ext>
            </a:extLst>
          </p:cNvPr>
          <p:cNvPicPr>
            <a:picLocks noChangeAspect="1"/>
          </p:cNvPicPr>
          <p:nvPr/>
        </p:nvPicPr>
        <p:blipFill>
          <a:blip r:embed="rId3"/>
          <a:stretch>
            <a:fillRect/>
          </a:stretch>
        </p:blipFill>
        <p:spPr>
          <a:xfrm>
            <a:off x="5409977" y="1809608"/>
            <a:ext cx="3673158" cy="32387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17028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645910" y="445628"/>
            <a:ext cx="7355090" cy="616896"/>
          </a:xfrm>
        </p:spPr>
        <p:txBody>
          <a:bodyPr>
            <a:normAutofit/>
          </a:bodyPr>
          <a:lstStyle/>
          <a:p>
            <a:r>
              <a:rPr lang="it-IT" dirty="0"/>
              <a:t>Report Interattivo – Raggruppa per</a:t>
            </a:r>
          </a:p>
        </p:txBody>
      </p:sp>
      <p:pic>
        <p:nvPicPr>
          <p:cNvPr id="4" name="Immagine 3">
            <a:extLst>
              <a:ext uri="{FF2B5EF4-FFF2-40B4-BE49-F238E27FC236}">
                <a16:creationId xmlns:a16="http://schemas.microsoft.com/office/drawing/2014/main" id="{CC90CC1E-7B94-4F3E-BD2B-382894F4C23F}"/>
              </a:ext>
            </a:extLst>
          </p:cNvPr>
          <p:cNvPicPr>
            <a:picLocks noChangeAspect="1"/>
          </p:cNvPicPr>
          <p:nvPr/>
        </p:nvPicPr>
        <p:blipFill>
          <a:blip r:embed="rId2"/>
          <a:stretch>
            <a:fillRect/>
          </a:stretch>
        </p:blipFill>
        <p:spPr>
          <a:xfrm>
            <a:off x="786384" y="1346022"/>
            <a:ext cx="10414889" cy="4165956"/>
          </a:xfrm>
          <a:prstGeom prst="rect">
            <a:avLst/>
          </a:prstGeom>
        </p:spPr>
      </p:pic>
    </p:spTree>
    <p:extLst>
      <p:ext uri="{BB962C8B-B14F-4D97-AF65-F5344CB8AC3E}">
        <p14:creationId xmlns:p14="http://schemas.microsoft.com/office/powerpoint/2010/main" val="2937851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645910" y="445628"/>
            <a:ext cx="7355090" cy="616896"/>
          </a:xfrm>
        </p:spPr>
        <p:txBody>
          <a:bodyPr>
            <a:normAutofit/>
          </a:bodyPr>
          <a:lstStyle/>
          <a:p>
            <a:r>
              <a:rPr lang="it-IT" dirty="0"/>
              <a:t>Report Interattivo – Pivot</a:t>
            </a:r>
          </a:p>
        </p:txBody>
      </p:sp>
      <p:pic>
        <p:nvPicPr>
          <p:cNvPr id="5" name="Immagine 4">
            <a:extLst>
              <a:ext uri="{FF2B5EF4-FFF2-40B4-BE49-F238E27FC236}">
                <a16:creationId xmlns:a16="http://schemas.microsoft.com/office/drawing/2014/main" id="{768A4AA2-8AE8-41DD-AB46-304DCA8D53DB}"/>
              </a:ext>
            </a:extLst>
          </p:cNvPr>
          <p:cNvPicPr>
            <a:picLocks noChangeAspect="1"/>
          </p:cNvPicPr>
          <p:nvPr/>
        </p:nvPicPr>
        <p:blipFill>
          <a:blip r:embed="rId2"/>
          <a:stretch>
            <a:fillRect/>
          </a:stretch>
        </p:blipFill>
        <p:spPr>
          <a:xfrm>
            <a:off x="969264" y="1544207"/>
            <a:ext cx="10085705" cy="4277501"/>
          </a:xfrm>
          <a:prstGeom prst="rect">
            <a:avLst/>
          </a:prstGeom>
        </p:spPr>
      </p:pic>
    </p:spTree>
    <p:extLst>
      <p:ext uri="{BB962C8B-B14F-4D97-AF65-F5344CB8AC3E}">
        <p14:creationId xmlns:p14="http://schemas.microsoft.com/office/powerpoint/2010/main" val="740991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645910" y="445628"/>
            <a:ext cx="7355090" cy="616896"/>
          </a:xfrm>
        </p:spPr>
        <p:txBody>
          <a:bodyPr>
            <a:normAutofit/>
          </a:bodyPr>
          <a:lstStyle/>
          <a:p>
            <a:r>
              <a:rPr lang="it-IT" dirty="0"/>
              <a:t>Report Interattivo – Salva Report</a:t>
            </a:r>
          </a:p>
        </p:txBody>
      </p:sp>
      <p:pic>
        <p:nvPicPr>
          <p:cNvPr id="5" name="Immagine 4">
            <a:extLst>
              <a:ext uri="{FF2B5EF4-FFF2-40B4-BE49-F238E27FC236}">
                <a16:creationId xmlns:a16="http://schemas.microsoft.com/office/drawing/2014/main" id="{E6066D02-650C-46A5-B278-1386C34CB7B7}"/>
              </a:ext>
            </a:extLst>
          </p:cNvPr>
          <p:cNvPicPr>
            <a:picLocks noChangeAspect="1"/>
          </p:cNvPicPr>
          <p:nvPr/>
        </p:nvPicPr>
        <p:blipFill>
          <a:blip r:embed="rId2"/>
          <a:stretch>
            <a:fillRect/>
          </a:stretch>
        </p:blipFill>
        <p:spPr>
          <a:xfrm>
            <a:off x="886967" y="1252443"/>
            <a:ext cx="10414889" cy="4497339"/>
          </a:xfrm>
          <a:prstGeom prst="rect">
            <a:avLst/>
          </a:prstGeom>
        </p:spPr>
      </p:pic>
    </p:spTree>
    <p:extLst>
      <p:ext uri="{BB962C8B-B14F-4D97-AF65-F5344CB8AC3E}">
        <p14:creationId xmlns:p14="http://schemas.microsoft.com/office/powerpoint/2010/main" val="3182572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02554" y="206231"/>
            <a:ext cx="2792245" cy="2792245"/>
          </a:xfrm>
          <a:prstGeom prst="rect">
            <a:avLst/>
          </a:prstGeom>
        </p:spPr>
      </p:pic>
      <p:sp>
        <p:nvSpPr>
          <p:cNvPr id="8" name="Title 3"/>
          <p:cNvSpPr>
            <a:spLocks noGrp="1"/>
          </p:cNvSpPr>
          <p:nvPr>
            <p:ph type="ctrTitle"/>
          </p:nvPr>
        </p:nvSpPr>
        <p:spPr>
          <a:xfrm>
            <a:off x="313698" y="2791969"/>
            <a:ext cx="11125199" cy="1470025"/>
          </a:xfrm>
        </p:spPr>
        <p:txBody>
          <a:bodyPr/>
          <a:lstStyle/>
          <a:p>
            <a:pPr algn="ctr"/>
            <a:r>
              <a:rPr lang="it-IT" b="1" dirty="0"/>
              <a:t>Corso APEX ODCEC Milano:</a:t>
            </a:r>
            <a:br>
              <a:rPr lang="it-IT" b="1" dirty="0"/>
            </a:br>
            <a:r>
              <a:rPr lang="it-IT" b="1" dirty="0"/>
              <a:t>23-Set-22 - 27-Gen-23</a:t>
            </a:r>
            <a:endParaRPr lang="en-US" b="1" dirty="0"/>
          </a:p>
        </p:txBody>
      </p:sp>
      <p:sp>
        <p:nvSpPr>
          <p:cNvPr id="4" name="Title 3">
            <a:extLst>
              <a:ext uri="{FF2B5EF4-FFF2-40B4-BE49-F238E27FC236}">
                <a16:creationId xmlns:a16="http://schemas.microsoft.com/office/drawing/2014/main" id="{258DB05E-ABCA-4D57-91B9-19E9AA53AFDF}"/>
              </a:ext>
            </a:extLst>
          </p:cNvPr>
          <p:cNvSpPr txBox="1">
            <a:spLocks/>
          </p:cNvSpPr>
          <p:nvPr/>
        </p:nvSpPr>
        <p:spPr>
          <a:xfrm>
            <a:off x="6748273" y="5285232"/>
            <a:ext cx="5586984" cy="58764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pPr algn="ctr"/>
            <a:r>
              <a:rPr lang="it-IT" sz="3200" b="1" dirty="0"/>
              <a:t>Ing. Roberto Capancioni</a:t>
            </a:r>
            <a:endParaRPr lang="en-US" sz="3200" b="1" dirty="0"/>
          </a:p>
        </p:txBody>
      </p:sp>
      <p:sp>
        <p:nvSpPr>
          <p:cNvPr id="5" name="Title 3">
            <a:extLst>
              <a:ext uri="{FF2B5EF4-FFF2-40B4-BE49-F238E27FC236}">
                <a16:creationId xmlns:a16="http://schemas.microsoft.com/office/drawing/2014/main" id="{14F8B358-9741-4437-A404-A2AE3087B4C7}"/>
              </a:ext>
            </a:extLst>
          </p:cNvPr>
          <p:cNvSpPr txBox="1">
            <a:spLocks/>
          </p:cNvSpPr>
          <p:nvPr/>
        </p:nvSpPr>
        <p:spPr>
          <a:xfrm>
            <a:off x="804671" y="5285232"/>
            <a:ext cx="4329391" cy="58764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pPr algn="ctr"/>
            <a:r>
              <a:rPr lang="it-IT" sz="3200" b="1" dirty="0"/>
              <a:t>21 Ottobre 2022</a:t>
            </a:r>
            <a:endParaRPr lang="en-US" sz="3200" b="1" dirty="0"/>
          </a:p>
        </p:txBody>
      </p:sp>
    </p:spTree>
    <p:extLst>
      <p:ext uri="{BB962C8B-B14F-4D97-AF65-F5344CB8AC3E}">
        <p14:creationId xmlns:p14="http://schemas.microsoft.com/office/powerpoint/2010/main" val="354004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645910" y="445628"/>
            <a:ext cx="7355090" cy="616896"/>
          </a:xfrm>
        </p:spPr>
        <p:txBody>
          <a:bodyPr>
            <a:normAutofit/>
          </a:bodyPr>
          <a:lstStyle/>
          <a:p>
            <a:r>
              <a:rPr lang="it-IT" dirty="0"/>
              <a:t>Report Interattivo – Scarica</a:t>
            </a:r>
          </a:p>
        </p:txBody>
      </p:sp>
      <p:pic>
        <p:nvPicPr>
          <p:cNvPr id="4" name="Immagine 3">
            <a:extLst>
              <a:ext uri="{FF2B5EF4-FFF2-40B4-BE49-F238E27FC236}">
                <a16:creationId xmlns:a16="http://schemas.microsoft.com/office/drawing/2014/main" id="{EF1D5FD6-FA01-413B-95FA-CEF74CC54B13}"/>
              </a:ext>
            </a:extLst>
          </p:cNvPr>
          <p:cNvPicPr>
            <a:picLocks noChangeAspect="1"/>
          </p:cNvPicPr>
          <p:nvPr/>
        </p:nvPicPr>
        <p:blipFill>
          <a:blip r:embed="rId2"/>
          <a:stretch>
            <a:fillRect/>
          </a:stretch>
        </p:blipFill>
        <p:spPr>
          <a:xfrm>
            <a:off x="777240" y="1166137"/>
            <a:ext cx="6142056" cy="4525726"/>
          </a:xfrm>
          <a:prstGeom prst="rect">
            <a:avLst/>
          </a:prstGeom>
          <a:ln>
            <a:noFill/>
          </a:ln>
          <a:effectLst>
            <a:outerShdw blurRad="292100" dist="139700" dir="2700000" algn="tl" rotWithShape="0">
              <a:srgbClr val="333333">
                <a:alpha val="65000"/>
              </a:srgbClr>
            </a:outerShdw>
          </a:effectLst>
        </p:spPr>
      </p:pic>
      <p:pic>
        <p:nvPicPr>
          <p:cNvPr id="7" name="Immagine 6">
            <a:extLst>
              <a:ext uri="{FF2B5EF4-FFF2-40B4-BE49-F238E27FC236}">
                <a16:creationId xmlns:a16="http://schemas.microsoft.com/office/drawing/2014/main" id="{B556476A-4F47-4EFC-9557-944C5E7CF246}"/>
              </a:ext>
            </a:extLst>
          </p:cNvPr>
          <p:cNvPicPr>
            <a:picLocks noChangeAspect="1"/>
          </p:cNvPicPr>
          <p:nvPr/>
        </p:nvPicPr>
        <p:blipFill>
          <a:blip r:embed="rId3"/>
          <a:stretch>
            <a:fillRect/>
          </a:stretch>
        </p:blipFill>
        <p:spPr>
          <a:xfrm>
            <a:off x="5662958" y="1350162"/>
            <a:ext cx="3734124" cy="23471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52896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645910" y="445628"/>
            <a:ext cx="7355090" cy="616896"/>
          </a:xfrm>
        </p:spPr>
        <p:txBody>
          <a:bodyPr>
            <a:normAutofit/>
          </a:bodyPr>
          <a:lstStyle/>
          <a:p>
            <a:r>
              <a:rPr lang="it-IT" dirty="0"/>
              <a:t>Report Interattivo – Impostazioni</a:t>
            </a:r>
          </a:p>
        </p:txBody>
      </p:sp>
      <p:pic>
        <p:nvPicPr>
          <p:cNvPr id="5" name="Immagine 4">
            <a:extLst>
              <a:ext uri="{FF2B5EF4-FFF2-40B4-BE49-F238E27FC236}">
                <a16:creationId xmlns:a16="http://schemas.microsoft.com/office/drawing/2014/main" id="{00F4BB36-F70B-4119-BC93-C6BBD8591362}"/>
              </a:ext>
            </a:extLst>
          </p:cNvPr>
          <p:cNvPicPr>
            <a:picLocks noChangeAspect="1"/>
          </p:cNvPicPr>
          <p:nvPr/>
        </p:nvPicPr>
        <p:blipFill>
          <a:blip r:embed="rId2"/>
          <a:stretch>
            <a:fillRect/>
          </a:stretch>
        </p:blipFill>
        <p:spPr>
          <a:xfrm>
            <a:off x="920313" y="1491073"/>
            <a:ext cx="2758679" cy="3711262"/>
          </a:xfrm>
          <a:prstGeom prst="rect">
            <a:avLst/>
          </a:prstGeom>
          <a:ln>
            <a:noFill/>
          </a:ln>
          <a:effectLst>
            <a:outerShdw blurRad="292100" dist="139700" dir="2700000" algn="tl" rotWithShape="0">
              <a:srgbClr val="333333">
                <a:alpha val="65000"/>
              </a:srgbClr>
            </a:outerShdw>
          </a:effectLst>
        </p:spPr>
      </p:pic>
      <p:pic>
        <p:nvPicPr>
          <p:cNvPr id="8" name="Immagine 7">
            <a:extLst>
              <a:ext uri="{FF2B5EF4-FFF2-40B4-BE49-F238E27FC236}">
                <a16:creationId xmlns:a16="http://schemas.microsoft.com/office/drawing/2014/main" id="{9EF501F2-877A-464F-9F14-8658B7307046}"/>
              </a:ext>
            </a:extLst>
          </p:cNvPr>
          <p:cNvPicPr>
            <a:picLocks noChangeAspect="1"/>
          </p:cNvPicPr>
          <p:nvPr/>
        </p:nvPicPr>
        <p:blipFill>
          <a:blip r:embed="rId3"/>
          <a:stretch>
            <a:fillRect/>
          </a:stretch>
        </p:blipFill>
        <p:spPr>
          <a:xfrm>
            <a:off x="8343717" y="246626"/>
            <a:ext cx="2743438" cy="6035563"/>
          </a:xfrm>
          <a:prstGeom prst="rect">
            <a:avLst/>
          </a:prstGeom>
          <a:ln>
            <a:noFill/>
          </a:ln>
          <a:effectLst>
            <a:outerShdw blurRad="292100" dist="139700" dir="2700000" algn="tl" rotWithShape="0">
              <a:srgbClr val="333333">
                <a:alpha val="65000"/>
              </a:srgbClr>
            </a:outerShdw>
          </a:effectLst>
        </p:spPr>
      </p:pic>
      <p:pic>
        <p:nvPicPr>
          <p:cNvPr id="10" name="Immagine 9">
            <a:extLst>
              <a:ext uri="{FF2B5EF4-FFF2-40B4-BE49-F238E27FC236}">
                <a16:creationId xmlns:a16="http://schemas.microsoft.com/office/drawing/2014/main" id="{BFF9E00E-24D0-4959-8B36-0A146E534444}"/>
              </a:ext>
            </a:extLst>
          </p:cNvPr>
          <p:cNvPicPr>
            <a:picLocks noChangeAspect="1"/>
          </p:cNvPicPr>
          <p:nvPr/>
        </p:nvPicPr>
        <p:blipFill>
          <a:blip r:embed="rId4"/>
          <a:stretch>
            <a:fillRect/>
          </a:stretch>
        </p:blipFill>
        <p:spPr>
          <a:xfrm>
            <a:off x="4734124" y="1491073"/>
            <a:ext cx="2720576" cy="30177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124217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B3A46B-E47B-D14B-8ACC-DF75647B7357}"/>
              </a:ext>
            </a:extLst>
          </p:cNvPr>
          <p:cNvSpPr>
            <a:spLocks noGrp="1"/>
          </p:cNvSpPr>
          <p:nvPr>
            <p:ph type="sldNum" sz="quarter" idx="12"/>
          </p:nvPr>
        </p:nvSpPr>
        <p:spPr/>
        <p:txBody>
          <a:bodyPr/>
          <a:lstStyle/>
          <a:p>
            <a:fld id="{345D60D9-5372-5F40-9443-0F9AE5BDC3C8}" type="slidenum">
              <a:rPr lang="en-US" smtClean="0"/>
              <a:pPr/>
              <a:t>22</a:t>
            </a:fld>
            <a:endParaRPr lang="en-US" dirty="0"/>
          </a:p>
        </p:txBody>
      </p:sp>
      <p:sp>
        <p:nvSpPr>
          <p:cNvPr id="5" name="Title 4">
            <a:extLst>
              <a:ext uri="{FF2B5EF4-FFF2-40B4-BE49-F238E27FC236}">
                <a16:creationId xmlns:a16="http://schemas.microsoft.com/office/drawing/2014/main" id="{0BF20099-FAE5-B045-A3A5-3E6107A3A107}"/>
              </a:ext>
            </a:extLst>
          </p:cNvPr>
          <p:cNvSpPr>
            <a:spLocks noGrp="1"/>
          </p:cNvSpPr>
          <p:nvPr>
            <p:ph type="title"/>
          </p:nvPr>
        </p:nvSpPr>
        <p:spPr/>
        <p:txBody>
          <a:bodyPr/>
          <a:lstStyle/>
          <a:p>
            <a:r>
              <a:rPr lang="it-IT" dirty="0">
                <a:latin typeface="Georgia" panose="02040502050405020303" pitchFamily="18" charset="0"/>
              </a:rPr>
              <a:t>Ricerca con </a:t>
            </a:r>
            <a:r>
              <a:rPr lang="it-IT" dirty="0" err="1">
                <a:latin typeface="Georgia" panose="02040502050405020303" pitchFamily="18" charset="0"/>
              </a:rPr>
              <a:t>Facet</a:t>
            </a:r>
            <a:endParaRPr lang="x-none" dirty="0">
              <a:latin typeface="Georgia" panose="02040502050405020303" pitchFamily="18" charset="0"/>
            </a:endParaRPr>
          </a:p>
        </p:txBody>
      </p:sp>
    </p:spTree>
    <p:extLst>
      <p:ext uri="{BB962C8B-B14F-4D97-AF65-F5344CB8AC3E}">
        <p14:creationId xmlns:p14="http://schemas.microsoft.com/office/powerpoint/2010/main" val="3738155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3958910" y="408281"/>
            <a:ext cx="3579316" cy="616896"/>
          </a:xfrm>
        </p:spPr>
        <p:txBody>
          <a:bodyPr>
            <a:normAutofit/>
          </a:bodyPr>
          <a:lstStyle/>
          <a:p>
            <a:r>
              <a:rPr lang="it-IT" dirty="0"/>
              <a:t>Ricerca con </a:t>
            </a:r>
            <a:r>
              <a:rPr lang="it-IT" dirty="0" err="1"/>
              <a:t>Facet</a:t>
            </a:r>
            <a:endParaRPr lang="it-IT" dirty="0"/>
          </a:p>
        </p:txBody>
      </p:sp>
      <p:pic>
        <p:nvPicPr>
          <p:cNvPr id="4" name="Immagine 3">
            <a:extLst>
              <a:ext uri="{FF2B5EF4-FFF2-40B4-BE49-F238E27FC236}">
                <a16:creationId xmlns:a16="http://schemas.microsoft.com/office/drawing/2014/main" id="{DBDD023D-586C-4B2A-88F0-CF40E1A2DFDA}"/>
              </a:ext>
            </a:extLst>
          </p:cNvPr>
          <p:cNvPicPr>
            <a:picLocks noChangeAspect="1"/>
          </p:cNvPicPr>
          <p:nvPr/>
        </p:nvPicPr>
        <p:blipFill>
          <a:blip r:embed="rId2"/>
          <a:stretch>
            <a:fillRect/>
          </a:stretch>
        </p:blipFill>
        <p:spPr>
          <a:xfrm>
            <a:off x="702527" y="1025177"/>
            <a:ext cx="5505180" cy="4092020"/>
          </a:xfrm>
          <a:prstGeom prst="rect">
            <a:avLst/>
          </a:prstGeom>
          <a:ln>
            <a:noFill/>
          </a:ln>
          <a:effectLst>
            <a:outerShdw blurRad="292100" dist="139700" dir="2700000" algn="tl" rotWithShape="0">
              <a:srgbClr val="333333">
                <a:alpha val="65000"/>
              </a:srgbClr>
            </a:outerShdw>
          </a:effectLst>
        </p:spPr>
      </p:pic>
      <p:pic>
        <p:nvPicPr>
          <p:cNvPr id="7" name="Immagine 6">
            <a:extLst>
              <a:ext uri="{FF2B5EF4-FFF2-40B4-BE49-F238E27FC236}">
                <a16:creationId xmlns:a16="http://schemas.microsoft.com/office/drawing/2014/main" id="{3D8452A2-A73D-42AE-8E86-A5E3F908E63A}"/>
              </a:ext>
            </a:extLst>
          </p:cNvPr>
          <p:cNvPicPr>
            <a:picLocks noChangeAspect="1"/>
          </p:cNvPicPr>
          <p:nvPr/>
        </p:nvPicPr>
        <p:blipFill>
          <a:blip r:embed="rId3"/>
          <a:stretch>
            <a:fillRect/>
          </a:stretch>
        </p:blipFill>
        <p:spPr>
          <a:xfrm>
            <a:off x="4857817" y="1950894"/>
            <a:ext cx="5360817" cy="40090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27753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3958910" y="408281"/>
            <a:ext cx="3579316" cy="616896"/>
          </a:xfrm>
        </p:spPr>
        <p:txBody>
          <a:bodyPr>
            <a:normAutofit/>
          </a:bodyPr>
          <a:lstStyle/>
          <a:p>
            <a:r>
              <a:rPr lang="it-IT" dirty="0"/>
              <a:t>Ricerca con </a:t>
            </a:r>
            <a:r>
              <a:rPr lang="it-IT" dirty="0" err="1"/>
              <a:t>Facet</a:t>
            </a:r>
            <a:endParaRPr lang="it-IT" dirty="0"/>
          </a:p>
        </p:txBody>
      </p:sp>
      <p:pic>
        <p:nvPicPr>
          <p:cNvPr id="5" name="Immagine 4">
            <a:extLst>
              <a:ext uri="{FF2B5EF4-FFF2-40B4-BE49-F238E27FC236}">
                <a16:creationId xmlns:a16="http://schemas.microsoft.com/office/drawing/2014/main" id="{1402524F-ED6C-416B-8CFA-5E2D8E6E63F4}"/>
              </a:ext>
            </a:extLst>
          </p:cNvPr>
          <p:cNvPicPr>
            <a:picLocks noChangeAspect="1"/>
          </p:cNvPicPr>
          <p:nvPr/>
        </p:nvPicPr>
        <p:blipFill>
          <a:blip r:embed="rId2"/>
          <a:stretch>
            <a:fillRect/>
          </a:stretch>
        </p:blipFill>
        <p:spPr>
          <a:xfrm>
            <a:off x="484285" y="1025177"/>
            <a:ext cx="5526222" cy="4170219"/>
          </a:xfrm>
          <a:prstGeom prst="rect">
            <a:avLst/>
          </a:prstGeom>
          <a:ln>
            <a:noFill/>
          </a:ln>
          <a:effectLst>
            <a:outerShdw blurRad="292100" dist="139700" dir="2700000" algn="tl" rotWithShape="0">
              <a:srgbClr val="333333">
                <a:alpha val="65000"/>
              </a:srgbClr>
            </a:outerShdw>
          </a:effectLst>
        </p:spPr>
      </p:pic>
      <p:pic>
        <p:nvPicPr>
          <p:cNvPr id="8" name="Immagine 7">
            <a:extLst>
              <a:ext uri="{FF2B5EF4-FFF2-40B4-BE49-F238E27FC236}">
                <a16:creationId xmlns:a16="http://schemas.microsoft.com/office/drawing/2014/main" id="{CFCEBBD8-78C6-4EC1-92DC-0DE33AA5D03A}"/>
              </a:ext>
            </a:extLst>
          </p:cNvPr>
          <p:cNvPicPr>
            <a:picLocks noChangeAspect="1"/>
          </p:cNvPicPr>
          <p:nvPr/>
        </p:nvPicPr>
        <p:blipFill>
          <a:blip r:embed="rId3"/>
          <a:stretch>
            <a:fillRect/>
          </a:stretch>
        </p:blipFill>
        <p:spPr>
          <a:xfrm>
            <a:off x="5420239" y="1393025"/>
            <a:ext cx="6187976" cy="46486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0597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3958910" y="408281"/>
            <a:ext cx="3579316" cy="616896"/>
          </a:xfrm>
        </p:spPr>
        <p:txBody>
          <a:bodyPr>
            <a:normAutofit/>
          </a:bodyPr>
          <a:lstStyle/>
          <a:p>
            <a:r>
              <a:rPr lang="it-IT" dirty="0"/>
              <a:t>Ricerca con </a:t>
            </a:r>
            <a:r>
              <a:rPr lang="it-IT" dirty="0" err="1"/>
              <a:t>Facet</a:t>
            </a:r>
            <a:endParaRPr lang="it-IT" dirty="0"/>
          </a:p>
        </p:txBody>
      </p:sp>
      <p:pic>
        <p:nvPicPr>
          <p:cNvPr id="4" name="Immagine 3">
            <a:extLst>
              <a:ext uri="{FF2B5EF4-FFF2-40B4-BE49-F238E27FC236}">
                <a16:creationId xmlns:a16="http://schemas.microsoft.com/office/drawing/2014/main" id="{1BA8F968-9BC6-42FF-A3C5-11F47CF0D300}"/>
              </a:ext>
            </a:extLst>
          </p:cNvPr>
          <p:cNvPicPr>
            <a:picLocks noChangeAspect="1"/>
          </p:cNvPicPr>
          <p:nvPr/>
        </p:nvPicPr>
        <p:blipFill>
          <a:blip r:embed="rId2"/>
          <a:stretch>
            <a:fillRect/>
          </a:stretch>
        </p:blipFill>
        <p:spPr>
          <a:xfrm>
            <a:off x="1270457" y="1130739"/>
            <a:ext cx="9970513" cy="4596522"/>
          </a:xfrm>
          <a:prstGeom prst="rect">
            <a:avLst/>
          </a:prstGeom>
        </p:spPr>
      </p:pic>
    </p:spTree>
    <p:extLst>
      <p:ext uri="{BB962C8B-B14F-4D97-AF65-F5344CB8AC3E}">
        <p14:creationId xmlns:p14="http://schemas.microsoft.com/office/powerpoint/2010/main" val="19909038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2308530" y="408281"/>
            <a:ext cx="6534388" cy="616896"/>
          </a:xfrm>
        </p:spPr>
        <p:txBody>
          <a:bodyPr>
            <a:normAutofit/>
          </a:bodyPr>
          <a:lstStyle/>
          <a:p>
            <a:r>
              <a:rPr lang="it-IT" dirty="0"/>
              <a:t>Ricerca con </a:t>
            </a:r>
            <a:r>
              <a:rPr lang="it-IT" dirty="0" err="1"/>
              <a:t>Facet</a:t>
            </a:r>
            <a:r>
              <a:rPr lang="it-IT" dirty="0"/>
              <a:t> – Valori Multipli</a:t>
            </a:r>
          </a:p>
        </p:txBody>
      </p:sp>
      <p:pic>
        <p:nvPicPr>
          <p:cNvPr id="5" name="Immagine 4">
            <a:extLst>
              <a:ext uri="{FF2B5EF4-FFF2-40B4-BE49-F238E27FC236}">
                <a16:creationId xmlns:a16="http://schemas.microsoft.com/office/drawing/2014/main" id="{5CC53733-3158-44B5-9D71-D78ED998E406}"/>
              </a:ext>
            </a:extLst>
          </p:cNvPr>
          <p:cNvPicPr>
            <a:picLocks noChangeAspect="1"/>
          </p:cNvPicPr>
          <p:nvPr/>
        </p:nvPicPr>
        <p:blipFill>
          <a:blip r:embed="rId2"/>
          <a:stretch>
            <a:fillRect/>
          </a:stretch>
        </p:blipFill>
        <p:spPr>
          <a:xfrm>
            <a:off x="1314541" y="1619504"/>
            <a:ext cx="8716467" cy="3944953"/>
          </a:xfrm>
          <a:prstGeom prst="rect">
            <a:avLst/>
          </a:prstGeom>
        </p:spPr>
      </p:pic>
    </p:spTree>
    <p:extLst>
      <p:ext uri="{BB962C8B-B14F-4D97-AF65-F5344CB8AC3E}">
        <p14:creationId xmlns:p14="http://schemas.microsoft.com/office/powerpoint/2010/main" val="348037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2308530" y="408281"/>
            <a:ext cx="6534388" cy="616896"/>
          </a:xfrm>
        </p:spPr>
        <p:txBody>
          <a:bodyPr>
            <a:normAutofit fontScale="90000"/>
          </a:bodyPr>
          <a:lstStyle/>
          <a:p>
            <a:r>
              <a:rPr lang="it-IT" dirty="0"/>
              <a:t>Ricerca con </a:t>
            </a:r>
            <a:r>
              <a:rPr lang="it-IT" dirty="0" err="1"/>
              <a:t>Facet</a:t>
            </a:r>
            <a:r>
              <a:rPr lang="it-IT" dirty="0"/>
              <a:t> – Supporto Immagine</a:t>
            </a:r>
          </a:p>
        </p:txBody>
      </p:sp>
      <p:pic>
        <p:nvPicPr>
          <p:cNvPr id="4" name="Immagine 3">
            <a:extLst>
              <a:ext uri="{FF2B5EF4-FFF2-40B4-BE49-F238E27FC236}">
                <a16:creationId xmlns:a16="http://schemas.microsoft.com/office/drawing/2014/main" id="{FC36EA7A-5C0D-4680-BE47-A6CDA21E4718}"/>
              </a:ext>
            </a:extLst>
          </p:cNvPr>
          <p:cNvPicPr>
            <a:picLocks noChangeAspect="1"/>
          </p:cNvPicPr>
          <p:nvPr/>
        </p:nvPicPr>
        <p:blipFill>
          <a:blip r:embed="rId2"/>
          <a:stretch>
            <a:fillRect/>
          </a:stretch>
        </p:blipFill>
        <p:spPr>
          <a:xfrm>
            <a:off x="1962614" y="1276152"/>
            <a:ext cx="7570273" cy="4660297"/>
          </a:xfrm>
          <a:prstGeom prst="rect">
            <a:avLst/>
          </a:prstGeom>
        </p:spPr>
      </p:pic>
    </p:spTree>
    <p:extLst>
      <p:ext uri="{BB962C8B-B14F-4D97-AF65-F5344CB8AC3E}">
        <p14:creationId xmlns:p14="http://schemas.microsoft.com/office/powerpoint/2010/main" val="3943325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2308530" y="408281"/>
            <a:ext cx="6534388" cy="616896"/>
          </a:xfrm>
        </p:spPr>
        <p:txBody>
          <a:bodyPr>
            <a:normAutofit fontScale="90000"/>
          </a:bodyPr>
          <a:lstStyle/>
          <a:p>
            <a:r>
              <a:rPr lang="it-IT" dirty="0"/>
              <a:t>Ricerca con </a:t>
            </a:r>
            <a:r>
              <a:rPr lang="it-IT" dirty="0" err="1"/>
              <a:t>Facet</a:t>
            </a:r>
            <a:r>
              <a:rPr lang="it-IT" dirty="0"/>
              <a:t> – Supporto Immagine</a:t>
            </a:r>
          </a:p>
        </p:txBody>
      </p:sp>
      <p:pic>
        <p:nvPicPr>
          <p:cNvPr id="5" name="Immagine 4">
            <a:extLst>
              <a:ext uri="{FF2B5EF4-FFF2-40B4-BE49-F238E27FC236}">
                <a16:creationId xmlns:a16="http://schemas.microsoft.com/office/drawing/2014/main" id="{75DAB7C0-E3C0-4622-832B-44E0D635CD86}"/>
              </a:ext>
            </a:extLst>
          </p:cNvPr>
          <p:cNvPicPr>
            <a:picLocks noChangeAspect="1"/>
          </p:cNvPicPr>
          <p:nvPr/>
        </p:nvPicPr>
        <p:blipFill>
          <a:blip r:embed="rId2"/>
          <a:stretch>
            <a:fillRect/>
          </a:stretch>
        </p:blipFill>
        <p:spPr>
          <a:xfrm>
            <a:off x="1165280" y="1025177"/>
            <a:ext cx="10181628" cy="4834404"/>
          </a:xfrm>
          <a:prstGeom prst="rect">
            <a:avLst/>
          </a:prstGeom>
        </p:spPr>
      </p:pic>
    </p:spTree>
    <p:extLst>
      <p:ext uri="{BB962C8B-B14F-4D97-AF65-F5344CB8AC3E}">
        <p14:creationId xmlns:p14="http://schemas.microsoft.com/office/powerpoint/2010/main" val="17929733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6170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764FC8D-512D-DB4A-92DC-EAB0779CBA6D}"/>
              </a:ext>
            </a:extLst>
          </p:cNvPr>
          <p:cNvSpPr txBox="1">
            <a:spLocks/>
          </p:cNvSpPr>
          <p:nvPr/>
        </p:nvSpPr>
        <p:spPr>
          <a:xfrm>
            <a:off x="578633" y="181765"/>
            <a:ext cx="11125200" cy="843282"/>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t>Chi </a:t>
            </a:r>
            <a:r>
              <a:rPr lang="en-US" dirty="0" err="1"/>
              <a:t>Sono</a:t>
            </a:r>
            <a:br>
              <a:rPr lang="en-US" dirty="0"/>
            </a:br>
            <a:endParaRPr lang="en-US" sz="2000" dirty="0">
              <a:solidFill>
                <a:srgbClr val="FF0000"/>
              </a:solidFill>
            </a:endParaRPr>
          </a:p>
        </p:txBody>
      </p:sp>
      <p:pic>
        <p:nvPicPr>
          <p:cNvPr id="3" name="Immagine 2" descr="Immagine che contiene persona, uomo, esterni, abbigliamento&#10;&#10;Descrizione generata automaticamente">
            <a:extLst>
              <a:ext uri="{FF2B5EF4-FFF2-40B4-BE49-F238E27FC236}">
                <a16:creationId xmlns:a16="http://schemas.microsoft.com/office/drawing/2014/main" id="{3EFCD16E-5D81-4D46-A641-5A1F4187C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8945" y="1025047"/>
            <a:ext cx="3940607" cy="3940607"/>
          </a:xfrm>
          <a:prstGeom prst="rect">
            <a:avLst/>
          </a:prstGeom>
        </p:spPr>
      </p:pic>
      <p:sp>
        <p:nvSpPr>
          <p:cNvPr id="7" name="Content Placeholder 2">
            <a:extLst>
              <a:ext uri="{FF2B5EF4-FFF2-40B4-BE49-F238E27FC236}">
                <a16:creationId xmlns:a16="http://schemas.microsoft.com/office/drawing/2014/main" id="{4BAF7099-CE73-415A-873E-BDF636B85923}"/>
              </a:ext>
            </a:extLst>
          </p:cNvPr>
          <p:cNvSpPr txBox="1">
            <a:spLocks/>
          </p:cNvSpPr>
          <p:nvPr/>
        </p:nvSpPr>
        <p:spPr>
          <a:xfrm>
            <a:off x="670673" y="1214202"/>
            <a:ext cx="6386232" cy="4429596"/>
          </a:xfrm>
          <a:prstGeom prst="rect">
            <a:avLst/>
          </a:prstGeom>
        </p:spPr>
        <p:txBody>
          <a:bodyPr lIns="91412" tIns="45707" rIns="91412" bIns="45707"/>
          <a:lstStyle>
            <a:lvl1pPr marL="228581" indent="-228581" algn="l" defTabSz="914323"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879" indent="-228581" algn="l" defTabSz="914323"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459"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040"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900" kern="1200">
                <a:solidFill>
                  <a:schemeClr val="tx1"/>
                </a:solidFill>
                <a:latin typeface="+mn-lt"/>
                <a:ea typeface="+mn-ea"/>
                <a:cs typeface="+mn-cs"/>
              </a:defRPr>
            </a:lvl4pPr>
            <a:lvl5pPr marL="1188621"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201"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784"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363"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944"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274298" lvl="1" indent="0">
              <a:lnSpc>
                <a:spcPct val="100000"/>
              </a:lnSpc>
              <a:spcBef>
                <a:spcPts val="0"/>
              </a:spcBef>
              <a:spcAft>
                <a:spcPts val="1200"/>
              </a:spcAft>
              <a:buNone/>
            </a:pPr>
            <a:r>
              <a:rPr lang="it-IT" sz="2800" dirty="0">
                <a:solidFill>
                  <a:schemeClr val="tx2"/>
                </a:solidFill>
              </a:rPr>
              <a:t>Ing. Roberto Capancioni</a:t>
            </a:r>
          </a:p>
          <a:p>
            <a:pPr lvl="1">
              <a:lnSpc>
                <a:spcPct val="100000"/>
              </a:lnSpc>
              <a:spcBef>
                <a:spcPts val="0"/>
              </a:spcBef>
              <a:spcAft>
                <a:spcPts val="1200"/>
              </a:spcAft>
            </a:pPr>
            <a:r>
              <a:rPr lang="it-IT" sz="2800" dirty="0">
                <a:solidFill>
                  <a:schemeClr val="tx2"/>
                </a:solidFill>
              </a:rPr>
              <a:t>Sviluppo Oracle APEX</a:t>
            </a:r>
          </a:p>
          <a:p>
            <a:pPr lvl="1">
              <a:lnSpc>
                <a:spcPct val="100000"/>
              </a:lnSpc>
              <a:spcBef>
                <a:spcPts val="0"/>
              </a:spcBef>
              <a:spcAft>
                <a:spcPts val="1200"/>
              </a:spcAft>
            </a:pPr>
            <a:endParaRPr lang="it-IT" sz="2800" dirty="0">
              <a:solidFill>
                <a:schemeClr val="tx2"/>
              </a:solidFill>
            </a:endParaRPr>
          </a:p>
          <a:p>
            <a:pPr lvl="1">
              <a:lnSpc>
                <a:spcPct val="100000"/>
              </a:lnSpc>
              <a:spcBef>
                <a:spcPts val="0"/>
              </a:spcBef>
              <a:spcAft>
                <a:spcPts val="1200"/>
              </a:spcAft>
            </a:pPr>
            <a:endParaRPr lang="it-IT" sz="2800" dirty="0">
              <a:solidFill>
                <a:schemeClr val="tx2"/>
              </a:solidFill>
            </a:endParaRPr>
          </a:p>
          <a:p>
            <a:pPr lvl="1">
              <a:lnSpc>
                <a:spcPct val="100000"/>
              </a:lnSpc>
              <a:spcBef>
                <a:spcPts val="0"/>
              </a:spcBef>
              <a:spcAft>
                <a:spcPts val="1200"/>
              </a:spcAft>
            </a:pPr>
            <a:endParaRPr lang="it-IT" sz="2800" dirty="0">
              <a:solidFill>
                <a:schemeClr val="tx2"/>
              </a:solidFill>
            </a:endParaRPr>
          </a:p>
          <a:p>
            <a:pPr lvl="1">
              <a:lnSpc>
                <a:spcPct val="100000"/>
              </a:lnSpc>
              <a:spcBef>
                <a:spcPts val="0"/>
              </a:spcBef>
              <a:spcAft>
                <a:spcPts val="1200"/>
              </a:spcAft>
            </a:pPr>
            <a:r>
              <a:rPr lang="it-IT" sz="2800" dirty="0">
                <a:solidFill>
                  <a:schemeClr val="tx2"/>
                </a:solidFill>
              </a:rPr>
              <a:t>Board </a:t>
            </a:r>
            <a:r>
              <a:rPr lang="it-IT" sz="2800" dirty="0" err="1">
                <a:solidFill>
                  <a:schemeClr val="tx2"/>
                </a:solidFill>
              </a:rPr>
              <a:t>Member</a:t>
            </a:r>
            <a:r>
              <a:rPr lang="it-IT" sz="2800" dirty="0">
                <a:solidFill>
                  <a:schemeClr val="tx2"/>
                </a:solidFill>
              </a:rPr>
              <a:t> ITOUG</a:t>
            </a:r>
          </a:p>
          <a:p>
            <a:pPr marL="274298" lvl="1" indent="0">
              <a:lnSpc>
                <a:spcPct val="100000"/>
              </a:lnSpc>
              <a:spcBef>
                <a:spcPts val="0"/>
              </a:spcBef>
              <a:spcAft>
                <a:spcPts val="1200"/>
              </a:spcAft>
              <a:buNone/>
            </a:pPr>
            <a:endParaRPr lang="it-IT" sz="2800" dirty="0">
              <a:solidFill>
                <a:schemeClr val="tx2"/>
              </a:solidFill>
            </a:endParaRPr>
          </a:p>
        </p:txBody>
      </p:sp>
      <p:pic>
        <p:nvPicPr>
          <p:cNvPr id="5" name="Immagine 4">
            <a:extLst>
              <a:ext uri="{FF2B5EF4-FFF2-40B4-BE49-F238E27FC236}">
                <a16:creationId xmlns:a16="http://schemas.microsoft.com/office/drawing/2014/main" id="{B3D90237-C06D-4B18-87EB-018F1FF26E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8596" y="4734541"/>
            <a:ext cx="2286000" cy="628650"/>
          </a:xfrm>
          <a:prstGeom prst="rect">
            <a:avLst/>
          </a:prstGeom>
        </p:spPr>
      </p:pic>
      <p:pic>
        <p:nvPicPr>
          <p:cNvPr id="10" name="Immagine 9">
            <a:extLst>
              <a:ext uri="{FF2B5EF4-FFF2-40B4-BE49-F238E27FC236}">
                <a16:creationId xmlns:a16="http://schemas.microsoft.com/office/drawing/2014/main" id="{10587889-232F-4892-971B-DA56865E67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8596" y="2376650"/>
            <a:ext cx="3311100" cy="1195443"/>
          </a:xfrm>
          <a:prstGeom prst="rect">
            <a:avLst/>
          </a:prstGeom>
        </p:spPr>
      </p:pic>
      <p:sp>
        <p:nvSpPr>
          <p:cNvPr id="11" name="CasellaDiTesto 10">
            <a:extLst>
              <a:ext uri="{FF2B5EF4-FFF2-40B4-BE49-F238E27FC236}">
                <a16:creationId xmlns:a16="http://schemas.microsoft.com/office/drawing/2014/main" id="{3E4BAA3F-3D9D-4FA1-B15D-C1AE245A318E}"/>
              </a:ext>
            </a:extLst>
          </p:cNvPr>
          <p:cNvSpPr txBox="1"/>
          <p:nvPr/>
        </p:nvSpPr>
        <p:spPr>
          <a:xfrm>
            <a:off x="6358855" y="5363191"/>
            <a:ext cx="4404220" cy="914400"/>
          </a:xfrm>
          <a:prstGeom prst="rect">
            <a:avLst/>
          </a:prstGeom>
          <a:noFill/>
        </p:spPr>
        <p:txBody>
          <a:bodyPr wrap="none" lIns="0" tIns="0" rIns="0" bIns="0" rtlCol="0">
            <a:noAutofit/>
          </a:bodyPr>
          <a:lstStyle/>
          <a:p>
            <a:pPr>
              <a:lnSpc>
                <a:spcPct val="90000"/>
              </a:lnSpc>
            </a:pPr>
            <a:r>
              <a:rPr lang="it-IT" dirty="0"/>
              <a:t>     Email: </a:t>
            </a:r>
            <a:r>
              <a:rPr lang="it-IT" dirty="0">
                <a:hlinkClick r:id="rId6"/>
              </a:rPr>
              <a:t>sviluppo@capancioni.com</a:t>
            </a:r>
            <a:endParaRPr lang="it-IT" dirty="0"/>
          </a:p>
          <a:p>
            <a:pPr>
              <a:lnSpc>
                <a:spcPct val="90000"/>
              </a:lnSpc>
            </a:pPr>
            <a:r>
              <a:rPr lang="it-IT" dirty="0"/>
              <a:t>Linkedin: </a:t>
            </a:r>
            <a:r>
              <a:rPr lang="it-IT" dirty="0">
                <a:hlinkClick r:id="rId7"/>
              </a:rPr>
              <a:t>https://www.linkedin.com/in/robertocapancioni</a:t>
            </a:r>
            <a:endParaRPr lang="it-IT" dirty="0"/>
          </a:p>
          <a:p>
            <a:pPr>
              <a:lnSpc>
                <a:spcPct val="90000"/>
              </a:lnSpc>
            </a:pPr>
            <a:r>
              <a:rPr lang="it-IT" dirty="0"/>
              <a:t>   ITOUG: </a:t>
            </a:r>
            <a:r>
              <a:rPr lang="it-IT" dirty="0">
                <a:hlinkClick r:id="rId8"/>
              </a:rPr>
              <a:t>https://itoug.it</a:t>
            </a:r>
            <a:endParaRPr lang="it-IT" dirty="0"/>
          </a:p>
          <a:p>
            <a:pPr>
              <a:lnSpc>
                <a:spcPct val="90000"/>
              </a:lnSpc>
            </a:pPr>
            <a:endParaRPr lang="it-IT" dirty="0"/>
          </a:p>
          <a:p>
            <a:pPr>
              <a:lnSpc>
                <a:spcPct val="90000"/>
              </a:lnSpc>
            </a:pPr>
            <a:endParaRPr lang="it-IT" dirty="0"/>
          </a:p>
        </p:txBody>
      </p:sp>
    </p:spTree>
    <p:extLst>
      <p:ext uri="{BB962C8B-B14F-4D97-AF65-F5344CB8AC3E}">
        <p14:creationId xmlns:p14="http://schemas.microsoft.com/office/powerpoint/2010/main" val="168273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B3A46B-E47B-D14B-8ACC-DF75647B7357}"/>
              </a:ext>
            </a:extLst>
          </p:cNvPr>
          <p:cNvSpPr>
            <a:spLocks noGrp="1"/>
          </p:cNvSpPr>
          <p:nvPr>
            <p:ph type="sldNum" sz="quarter" idx="12"/>
          </p:nvPr>
        </p:nvSpPr>
        <p:spPr/>
        <p:txBody>
          <a:bodyPr/>
          <a:lstStyle/>
          <a:p>
            <a:fld id="{345D60D9-5372-5F40-9443-0F9AE5BDC3C8}" type="slidenum">
              <a:rPr lang="en-US" smtClean="0"/>
              <a:pPr/>
              <a:t>4</a:t>
            </a:fld>
            <a:endParaRPr lang="en-US" dirty="0"/>
          </a:p>
        </p:txBody>
      </p:sp>
      <p:sp>
        <p:nvSpPr>
          <p:cNvPr id="5" name="Title 4">
            <a:extLst>
              <a:ext uri="{FF2B5EF4-FFF2-40B4-BE49-F238E27FC236}">
                <a16:creationId xmlns:a16="http://schemas.microsoft.com/office/drawing/2014/main" id="{0BF20099-FAE5-B045-A3A5-3E6107A3A107}"/>
              </a:ext>
            </a:extLst>
          </p:cNvPr>
          <p:cNvSpPr>
            <a:spLocks noGrp="1"/>
          </p:cNvSpPr>
          <p:nvPr>
            <p:ph type="title"/>
          </p:nvPr>
        </p:nvSpPr>
        <p:spPr/>
        <p:txBody>
          <a:bodyPr/>
          <a:lstStyle/>
          <a:p>
            <a:r>
              <a:rPr lang="it-IT" dirty="0">
                <a:latin typeface="Georgia" panose="02040502050405020303" pitchFamily="18" charset="0"/>
              </a:rPr>
              <a:t>Join tra Tabelle</a:t>
            </a:r>
            <a:endParaRPr lang="x-none" dirty="0">
              <a:latin typeface="Georgia" panose="02040502050405020303" pitchFamily="18" charset="0"/>
            </a:endParaRPr>
          </a:p>
        </p:txBody>
      </p:sp>
    </p:spTree>
    <p:extLst>
      <p:ext uri="{BB962C8B-B14F-4D97-AF65-F5344CB8AC3E}">
        <p14:creationId xmlns:p14="http://schemas.microsoft.com/office/powerpoint/2010/main" val="424207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0F52BE64-98EE-41BE-91F7-E03745165ED7}"/>
              </a:ext>
            </a:extLst>
          </p:cNvPr>
          <p:cNvSpPr txBox="1">
            <a:spLocks/>
          </p:cNvSpPr>
          <p:nvPr/>
        </p:nvSpPr>
        <p:spPr>
          <a:xfrm>
            <a:off x="3946895" y="353728"/>
            <a:ext cx="3517922" cy="616896"/>
          </a:xfrm>
          <a:prstGeom prst="rect">
            <a:avLst/>
          </a:prstGeom>
        </p:spPr>
        <p:txBody>
          <a:bodyPr vert="horz" lIns="0" tIns="0" rIns="0" bIns="0" rtlCol="0" anchor="b">
            <a:norm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it-IT" dirty="0"/>
              <a:t>Join tra Tabelle</a:t>
            </a:r>
          </a:p>
        </p:txBody>
      </p:sp>
      <p:pic>
        <p:nvPicPr>
          <p:cNvPr id="15" name="Immagine 14">
            <a:extLst>
              <a:ext uri="{FF2B5EF4-FFF2-40B4-BE49-F238E27FC236}">
                <a16:creationId xmlns:a16="http://schemas.microsoft.com/office/drawing/2014/main" id="{73ABC4F6-9BE4-438D-9077-181A0AA936B7}"/>
              </a:ext>
            </a:extLst>
          </p:cNvPr>
          <p:cNvPicPr>
            <a:picLocks noChangeAspect="1"/>
          </p:cNvPicPr>
          <p:nvPr/>
        </p:nvPicPr>
        <p:blipFill>
          <a:blip r:embed="rId2"/>
          <a:stretch>
            <a:fillRect/>
          </a:stretch>
        </p:blipFill>
        <p:spPr>
          <a:xfrm>
            <a:off x="919975" y="970624"/>
            <a:ext cx="10348874" cy="4586946"/>
          </a:xfrm>
          <a:prstGeom prst="rect">
            <a:avLst/>
          </a:prstGeom>
        </p:spPr>
      </p:pic>
    </p:spTree>
    <p:extLst>
      <p:ext uri="{BB962C8B-B14F-4D97-AF65-F5344CB8AC3E}">
        <p14:creationId xmlns:p14="http://schemas.microsoft.com/office/powerpoint/2010/main" val="179695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DC393DCD-0E3C-4C33-B298-34DCF46802D1}"/>
              </a:ext>
            </a:extLst>
          </p:cNvPr>
          <p:cNvPicPr>
            <a:picLocks noChangeAspect="1"/>
          </p:cNvPicPr>
          <p:nvPr/>
        </p:nvPicPr>
        <p:blipFill>
          <a:blip r:embed="rId2"/>
          <a:stretch>
            <a:fillRect/>
          </a:stretch>
        </p:blipFill>
        <p:spPr>
          <a:xfrm>
            <a:off x="847493" y="1122285"/>
            <a:ext cx="10718700" cy="4845899"/>
          </a:xfrm>
          <a:prstGeom prst="rect">
            <a:avLst/>
          </a:prstGeom>
        </p:spPr>
      </p:pic>
      <p:sp>
        <p:nvSpPr>
          <p:cNvPr id="11" name="Titolo 1">
            <a:extLst>
              <a:ext uri="{FF2B5EF4-FFF2-40B4-BE49-F238E27FC236}">
                <a16:creationId xmlns:a16="http://schemas.microsoft.com/office/drawing/2014/main" id="{0F52BE64-98EE-41BE-91F7-E03745165ED7}"/>
              </a:ext>
            </a:extLst>
          </p:cNvPr>
          <p:cNvSpPr txBox="1">
            <a:spLocks/>
          </p:cNvSpPr>
          <p:nvPr/>
        </p:nvSpPr>
        <p:spPr>
          <a:xfrm>
            <a:off x="3946895" y="353728"/>
            <a:ext cx="3517922" cy="616896"/>
          </a:xfrm>
          <a:prstGeom prst="rect">
            <a:avLst/>
          </a:prstGeom>
        </p:spPr>
        <p:txBody>
          <a:bodyPr vert="horz" lIns="0" tIns="0" rIns="0" bIns="0" rtlCol="0" anchor="b">
            <a:norm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it-IT" dirty="0"/>
              <a:t>Join tra Tabelle</a:t>
            </a:r>
          </a:p>
        </p:txBody>
      </p:sp>
    </p:spTree>
    <p:extLst>
      <p:ext uri="{BB962C8B-B14F-4D97-AF65-F5344CB8AC3E}">
        <p14:creationId xmlns:p14="http://schemas.microsoft.com/office/powerpoint/2010/main" val="15511720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D6B39942-6BED-4A82-8121-EE07774E68D9}"/>
              </a:ext>
            </a:extLst>
          </p:cNvPr>
          <p:cNvSpPr txBox="1"/>
          <p:nvPr/>
        </p:nvSpPr>
        <p:spPr>
          <a:xfrm>
            <a:off x="834390" y="1364224"/>
            <a:ext cx="3124962" cy="3416320"/>
          </a:xfrm>
          <a:prstGeom prst="rect">
            <a:avLst/>
          </a:prstGeom>
          <a:noFill/>
        </p:spPr>
        <p:txBody>
          <a:bodyPr wrap="square">
            <a:spAutoFit/>
          </a:bodyPr>
          <a:lstStyle/>
          <a:p>
            <a:r>
              <a:rPr lang="it-IT" b="1" dirty="0" err="1">
                <a:solidFill>
                  <a:srgbClr val="FF0000"/>
                </a:solidFill>
                <a:latin typeface="Courier New" panose="02070309020205020404" pitchFamily="49" charset="0"/>
                <a:cs typeface="Courier New" panose="02070309020205020404" pitchFamily="49" charset="0"/>
              </a:rPr>
              <a:t>select</a:t>
            </a:r>
            <a:r>
              <a:rPr lang="it-IT" b="1" dirty="0">
                <a:latin typeface="Courier New" panose="02070309020205020404" pitchFamily="49" charset="0"/>
                <a:cs typeface="Courier New" panose="02070309020205020404" pitchFamily="49" charset="0"/>
              </a:rPr>
              <a:t> </a:t>
            </a:r>
          </a:p>
          <a:p>
            <a:r>
              <a:rPr lang="it-IT" b="1" dirty="0">
                <a:latin typeface="Courier New" panose="02070309020205020404" pitchFamily="49" charset="0"/>
                <a:cs typeface="Courier New" panose="02070309020205020404" pitchFamily="49" charset="0"/>
              </a:rPr>
              <a:t>       </a:t>
            </a:r>
            <a:r>
              <a:rPr lang="it-IT" b="1" dirty="0" err="1">
                <a:latin typeface="Courier New" panose="02070309020205020404" pitchFamily="49" charset="0"/>
                <a:cs typeface="Courier New" panose="02070309020205020404" pitchFamily="49" charset="0"/>
              </a:rPr>
              <a:t>prodotto_id</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prodotto,</a:t>
            </a:r>
          </a:p>
          <a:p>
            <a:r>
              <a:rPr lang="it-IT" b="1" dirty="0">
                <a:latin typeface="Courier New" panose="02070309020205020404" pitchFamily="49" charset="0"/>
                <a:cs typeface="Courier New" panose="02070309020205020404" pitchFamily="49" charset="0"/>
              </a:rPr>
              <a:t>       </a:t>
            </a:r>
            <a:r>
              <a:rPr lang="it-IT" b="1" dirty="0" err="1">
                <a:solidFill>
                  <a:srgbClr val="00B0F0"/>
                </a:solidFill>
                <a:latin typeface="Courier New" panose="02070309020205020404" pitchFamily="49" charset="0"/>
                <a:cs typeface="Courier New" panose="02070309020205020404" pitchFamily="49" charset="0"/>
              </a:rPr>
              <a:t>marchio_id</a:t>
            </a:r>
            <a:r>
              <a:rPr lang="it-IT" b="1" dirty="0">
                <a:solidFill>
                  <a:srgbClr val="00B0F0"/>
                </a:solidFill>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latin typeface="Courier New" panose="02070309020205020404" pitchFamily="49" charset="0"/>
                <a:cs typeface="Courier New" panose="02070309020205020404" pitchFamily="49" charset="0"/>
              </a:rPr>
              <a:t>url_immagine</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latin typeface="Courier New" panose="02070309020205020404" pitchFamily="49" charset="0"/>
                <a:cs typeface="Courier New" panose="02070309020205020404" pitchFamily="49" charset="0"/>
              </a:rPr>
              <a:t>prodotto_cod</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descrizione,</a:t>
            </a:r>
          </a:p>
          <a:p>
            <a:r>
              <a:rPr lang="it-IT" b="1" dirty="0">
                <a:latin typeface="Courier New" panose="02070309020205020404" pitchFamily="49" charset="0"/>
                <a:cs typeface="Courier New" panose="02070309020205020404" pitchFamily="49" charset="0"/>
              </a:rPr>
              <a:t>       prezzo,</a:t>
            </a:r>
          </a:p>
          <a:p>
            <a:r>
              <a:rPr lang="it-IT" b="1" dirty="0">
                <a:latin typeface="Courier New" panose="02070309020205020404" pitchFamily="49" charset="0"/>
                <a:cs typeface="Courier New" panose="02070309020205020404" pitchFamily="49" charset="0"/>
              </a:rPr>
              <a:t>       tags,</a:t>
            </a:r>
          </a:p>
          <a:p>
            <a:r>
              <a:rPr lang="it-IT" b="1" dirty="0">
                <a:latin typeface="Courier New" panose="02070309020205020404" pitchFamily="49" charset="0"/>
                <a:cs typeface="Courier New" panose="02070309020205020404" pitchFamily="49" charset="0"/>
              </a:rPr>
              <a:t>       genere,</a:t>
            </a:r>
          </a:p>
          <a:p>
            <a:r>
              <a:rPr lang="it-IT" b="1" dirty="0">
                <a:latin typeface="Courier New" panose="02070309020205020404" pitchFamily="49" charset="0"/>
                <a:cs typeface="Courier New" panose="02070309020205020404" pitchFamily="49" charset="0"/>
              </a:rPr>
              <a:t>       </a:t>
            </a:r>
            <a:r>
              <a:rPr lang="it-IT" b="1" dirty="0" err="1">
                <a:latin typeface="Courier New" panose="02070309020205020404" pitchFamily="49" charset="0"/>
                <a:cs typeface="Courier New" panose="02070309020205020404" pitchFamily="49" charset="0"/>
              </a:rPr>
              <a:t>data_rilascio</a:t>
            </a:r>
            <a:endParaRPr lang="it-IT" b="1" dirty="0">
              <a:latin typeface="Courier New" panose="02070309020205020404" pitchFamily="49" charset="0"/>
              <a:cs typeface="Courier New" panose="02070309020205020404" pitchFamily="49" charset="0"/>
            </a:endParaRPr>
          </a:p>
          <a:p>
            <a:r>
              <a:rPr lang="it-IT" b="1" dirty="0">
                <a:latin typeface="Courier New" panose="02070309020205020404" pitchFamily="49" charset="0"/>
                <a:cs typeface="Courier New" panose="02070309020205020404" pitchFamily="49" charset="0"/>
              </a:rPr>
              <a:t>  </a:t>
            </a:r>
            <a:r>
              <a:rPr lang="it-IT" b="1" dirty="0">
                <a:solidFill>
                  <a:srgbClr val="FF0000"/>
                </a:solidFill>
                <a:latin typeface="Courier New" panose="02070309020205020404" pitchFamily="49" charset="0"/>
                <a:cs typeface="Courier New" panose="02070309020205020404" pitchFamily="49" charset="0"/>
              </a:rPr>
              <a:t>from</a:t>
            </a:r>
            <a:r>
              <a:rPr lang="it-IT" b="1" dirty="0">
                <a:latin typeface="Courier New" panose="02070309020205020404" pitchFamily="49" charset="0"/>
                <a:cs typeface="Courier New" panose="02070309020205020404" pitchFamily="49" charset="0"/>
              </a:rPr>
              <a:t> d08_prodotti</a:t>
            </a:r>
          </a:p>
        </p:txBody>
      </p:sp>
      <p:sp>
        <p:nvSpPr>
          <p:cNvPr id="9" name="CasellaDiTesto 8">
            <a:extLst>
              <a:ext uri="{FF2B5EF4-FFF2-40B4-BE49-F238E27FC236}">
                <a16:creationId xmlns:a16="http://schemas.microsoft.com/office/drawing/2014/main" id="{50D273BD-7D47-4CD6-8B02-FB737E199A92}"/>
              </a:ext>
            </a:extLst>
          </p:cNvPr>
          <p:cNvSpPr txBox="1"/>
          <p:nvPr/>
        </p:nvSpPr>
        <p:spPr>
          <a:xfrm>
            <a:off x="5867828" y="1892111"/>
            <a:ext cx="2942082" cy="1200329"/>
          </a:xfrm>
          <a:prstGeom prst="rect">
            <a:avLst/>
          </a:prstGeom>
          <a:noFill/>
        </p:spPr>
        <p:txBody>
          <a:bodyPr wrap="square">
            <a:spAutoFit/>
          </a:bodyPr>
          <a:lstStyle/>
          <a:p>
            <a:r>
              <a:rPr lang="it-IT" b="1" dirty="0" err="1">
                <a:solidFill>
                  <a:srgbClr val="FF0000"/>
                </a:solidFill>
                <a:latin typeface="Courier New" panose="02070309020205020404" pitchFamily="49" charset="0"/>
                <a:cs typeface="Courier New" panose="02070309020205020404" pitchFamily="49" charset="0"/>
              </a:rPr>
              <a:t>select</a:t>
            </a:r>
            <a:r>
              <a:rPr lang="it-IT" b="1" dirty="0">
                <a:latin typeface="Courier New" panose="02070309020205020404" pitchFamily="49" charset="0"/>
                <a:cs typeface="Courier New" panose="02070309020205020404" pitchFamily="49" charset="0"/>
              </a:rPr>
              <a:t> </a:t>
            </a:r>
          </a:p>
          <a:p>
            <a:r>
              <a:rPr lang="it-IT" b="1" dirty="0">
                <a:latin typeface="Courier New" panose="02070309020205020404" pitchFamily="49" charset="0"/>
                <a:cs typeface="Courier New" panose="02070309020205020404" pitchFamily="49" charset="0"/>
              </a:rPr>
              <a:t>       </a:t>
            </a:r>
            <a:r>
              <a:rPr lang="it-IT" b="1" dirty="0" err="1">
                <a:solidFill>
                  <a:srgbClr val="00B0F0"/>
                </a:solidFill>
                <a:latin typeface="Courier New" panose="02070309020205020404" pitchFamily="49" charset="0"/>
                <a:cs typeface="Courier New" panose="02070309020205020404" pitchFamily="49" charset="0"/>
              </a:rPr>
              <a:t>marchio_id</a:t>
            </a:r>
            <a:r>
              <a:rPr lang="it-IT" b="1" dirty="0">
                <a:solidFill>
                  <a:srgbClr val="00B0F0"/>
                </a:solidFill>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marchio</a:t>
            </a:r>
          </a:p>
          <a:p>
            <a:r>
              <a:rPr lang="it-IT" b="1" dirty="0">
                <a:latin typeface="Courier New" panose="02070309020205020404" pitchFamily="49" charset="0"/>
                <a:cs typeface="Courier New" panose="02070309020205020404" pitchFamily="49" charset="0"/>
              </a:rPr>
              <a:t>  </a:t>
            </a:r>
            <a:r>
              <a:rPr lang="it-IT" b="1" dirty="0">
                <a:solidFill>
                  <a:srgbClr val="FF0000"/>
                </a:solidFill>
                <a:latin typeface="Courier New" panose="02070309020205020404" pitchFamily="49" charset="0"/>
                <a:cs typeface="Courier New" panose="02070309020205020404" pitchFamily="49" charset="0"/>
              </a:rPr>
              <a:t>from</a:t>
            </a:r>
            <a:r>
              <a:rPr lang="it-IT" b="1" dirty="0">
                <a:latin typeface="Courier New" panose="02070309020205020404" pitchFamily="49" charset="0"/>
                <a:cs typeface="Courier New" panose="02070309020205020404" pitchFamily="49" charset="0"/>
              </a:rPr>
              <a:t> d08_marchio</a:t>
            </a:r>
          </a:p>
        </p:txBody>
      </p:sp>
      <p:cxnSp>
        <p:nvCxnSpPr>
          <p:cNvPr id="11" name="Connettore 2 10">
            <a:extLst>
              <a:ext uri="{FF2B5EF4-FFF2-40B4-BE49-F238E27FC236}">
                <a16:creationId xmlns:a16="http://schemas.microsoft.com/office/drawing/2014/main" id="{C3F62E1B-C203-4282-86FA-E5A5B2C9B42E}"/>
              </a:ext>
            </a:extLst>
          </p:cNvPr>
          <p:cNvCxnSpPr/>
          <p:nvPr/>
        </p:nvCxnSpPr>
        <p:spPr>
          <a:xfrm>
            <a:off x="3511296" y="2359152"/>
            <a:ext cx="3136392"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2" name="Titolo 1">
            <a:extLst>
              <a:ext uri="{FF2B5EF4-FFF2-40B4-BE49-F238E27FC236}">
                <a16:creationId xmlns:a16="http://schemas.microsoft.com/office/drawing/2014/main" id="{D609C85E-46A5-42BF-99D7-B84755629A2A}"/>
              </a:ext>
            </a:extLst>
          </p:cNvPr>
          <p:cNvSpPr txBox="1">
            <a:spLocks/>
          </p:cNvSpPr>
          <p:nvPr/>
        </p:nvSpPr>
        <p:spPr>
          <a:xfrm>
            <a:off x="3800591" y="417736"/>
            <a:ext cx="3517922" cy="616896"/>
          </a:xfrm>
          <a:prstGeom prst="rect">
            <a:avLst/>
          </a:prstGeom>
        </p:spPr>
        <p:txBody>
          <a:bodyPr vert="horz" lIns="0" tIns="0" rIns="0" bIns="0" rtlCol="0" anchor="b">
            <a:norm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it-IT" dirty="0"/>
              <a:t>Join tra Tabelle</a:t>
            </a:r>
          </a:p>
        </p:txBody>
      </p:sp>
    </p:spTree>
    <p:extLst>
      <p:ext uri="{BB962C8B-B14F-4D97-AF65-F5344CB8AC3E}">
        <p14:creationId xmlns:p14="http://schemas.microsoft.com/office/powerpoint/2010/main" val="3546061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828C30D3-59A7-4257-91B5-3A072F5B749D}"/>
              </a:ext>
            </a:extLst>
          </p:cNvPr>
          <p:cNvSpPr/>
          <p:nvPr/>
        </p:nvSpPr>
        <p:spPr>
          <a:xfrm>
            <a:off x="1600200" y="3886200"/>
            <a:ext cx="1371600" cy="274320"/>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3800591" y="417736"/>
            <a:ext cx="3517922" cy="616896"/>
          </a:xfrm>
        </p:spPr>
        <p:txBody>
          <a:bodyPr>
            <a:normAutofit/>
          </a:bodyPr>
          <a:lstStyle/>
          <a:p>
            <a:r>
              <a:rPr lang="it-IT" dirty="0"/>
              <a:t>Join tra Tabelle</a:t>
            </a:r>
          </a:p>
        </p:txBody>
      </p:sp>
      <p:sp>
        <p:nvSpPr>
          <p:cNvPr id="3" name="Rettangolo 2">
            <a:extLst>
              <a:ext uri="{FF2B5EF4-FFF2-40B4-BE49-F238E27FC236}">
                <a16:creationId xmlns:a16="http://schemas.microsoft.com/office/drawing/2014/main" id="{1F99DE9E-AF89-4F12-9224-CB9836E9D19D}"/>
              </a:ext>
            </a:extLst>
          </p:cNvPr>
          <p:cNvSpPr/>
          <p:nvPr/>
        </p:nvSpPr>
        <p:spPr>
          <a:xfrm>
            <a:off x="868680" y="4435751"/>
            <a:ext cx="4690872" cy="621792"/>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
        <p:nvSpPr>
          <p:cNvPr id="8" name="CasellaDiTesto 7">
            <a:extLst>
              <a:ext uri="{FF2B5EF4-FFF2-40B4-BE49-F238E27FC236}">
                <a16:creationId xmlns:a16="http://schemas.microsoft.com/office/drawing/2014/main" id="{D6B39942-6BED-4A82-8121-EE07774E68D9}"/>
              </a:ext>
            </a:extLst>
          </p:cNvPr>
          <p:cNvSpPr txBox="1"/>
          <p:nvPr/>
        </p:nvSpPr>
        <p:spPr>
          <a:xfrm>
            <a:off x="612648" y="1364224"/>
            <a:ext cx="4828032" cy="3693319"/>
          </a:xfrm>
          <a:prstGeom prst="rect">
            <a:avLst/>
          </a:prstGeom>
          <a:noFill/>
        </p:spPr>
        <p:txBody>
          <a:bodyPr wrap="square">
            <a:spAutoFit/>
          </a:bodyPr>
          <a:lstStyle/>
          <a:p>
            <a:r>
              <a:rPr lang="it-IT" b="1" dirty="0" err="1">
                <a:solidFill>
                  <a:srgbClr val="FF0000"/>
                </a:solidFill>
                <a:latin typeface="Courier New" panose="02070309020205020404" pitchFamily="49" charset="0"/>
                <a:cs typeface="Courier New" panose="02070309020205020404" pitchFamily="49" charset="0"/>
              </a:rPr>
              <a:t>select</a:t>
            </a:r>
            <a:r>
              <a:rPr lang="it-IT" b="1" dirty="0">
                <a:latin typeface="Courier New" panose="02070309020205020404" pitchFamily="49" charset="0"/>
                <a:cs typeface="Courier New" panose="02070309020205020404" pitchFamily="49" charset="0"/>
              </a:rPr>
              <a:t> </a:t>
            </a:r>
          </a:p>
          <a:p>
            <a:r>
              <a:rPr lang="it-IT" b="1" dirty="0">
                <a:latin typeface="Courier New" panose="02070309020205020404" pitchFamily="49" charset="0"/>
                <a:cs typeface="Courier New" panose="02070309020205020404" pitchFamily="49" charset="0"/>
              </a:rPr>
              <a:t>       </a:t>
            </a:r>
            <a:r>
              <a:rPr lang="it-IT" b="1" dirty="0" err="1">
                <a:solidFill>
                  <a:srgbClr val="0070C0"/>
                </a:solidFill>
                <a:latin typeface="Courier New" panose="02070309020205020404" pitchFamily="49" charset="0"/>
                <a:cs typeface="Courier New" panose="02070309020205020404" pitchFamily="49" charset="0"/>
              </a:rPr>
              <a:t>p.</a:t>
            </a:r>
            <a:r>
              <a:rPr lang="it-IT" b="1" dirty="0" err="1">
                <a:latin typeface="Courier New" panose="02070309020205020404" pitchFamily="49" charset="0"/>
                <a:cs typeface="Courier New" panose="02070309020205020404" pitchFamily="49" charset="0"/>
              </a:rPr>
              <a:t>prodotto_id</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solidFill>
                  <a:srgbClr val="0070C0"/>
                </a:solidFill>
                <a:latin typeface="Courier New" panose="02070309020205020404" pitchFamily="49" charset="0"/>
                <a:cs typeface="Courier New" panose="02070309020205020404" pitchFamily="49" charset="0"/>
              </a:rPr>
              <a:t>p.</a:t>
            </a:r>
            <a:r>
              <a:rPr lang="it-IT" b="1" dirty="0" err="1">
                <a:latin typeface="Courier New" panose="02070309020205020404" pitchFamily="49" charset="0"/>
                <a:cs typeface="Courier New" panose="02070309020205020404" pitchFamily="49" charset="0"/>
              </a:rPr>
              <a:t>prodotto</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solidFill>
                  <a:srgbClr val="0070C0"/>
                </a:solidFill>
                <a:latin typeface="Courier New" panose="02070309020205020404" pitchFamily="49" charset="0"/>
                <a:cs typeface="Courier New" panose="02070309020205020404" pitchFamily="49" charset="0"/>
              </a:rPr>
              <a:t>p.marchio_id</a:t>
            </a:r>
            <a:r>
              <a:rPr lang="it-IT" b="1" dirty="0">
                <a:solidFill>
                  <a:srgbClr val="0070C0"/>
                </a:solidFill>
                <a:latin typeface="Courier New" panose="02070309020205020404" pitchFamily="49" charset="0"/>
                <a:cs typeface="Courier New" panose="02070309020205020404" pitchFamily="49" charset="0"/>
              </a:rPr>
              <a:t>,</a:t>
            </a:r>
          </a:p>
          <a:p>
            <a:r>
              <a:rPr lang="it-IT" b="1" dirty="0">
                <a:solidFill>
                  <a:srgbClr val="92D050"/>
                </a:solidFill>
                <a:latin typeface="Courier New" panose="02070309020205020404" pitchFamily="49" charset="0"/>
                <a:cs typeface="Courier New" panose="02070309020205020404" pitchFamily="49" charset="0"/>
              </a:rPr>
              <a:t>       </a:t>
            </a:r>
            <a:r>
              <a:rPr lang="it-IT" b="1" dirty="0" err="1">
                <a:solidFill>
                  <a:srgbClr val="0070C0"/>
                </a:solidFill>
                <a:latin typeface="Courier New" panose="02070309020205020404" pitchFamily="49" charset="0"/>
                <a:cs typeface="Courier New" panose="02070309020205020404" pitchFamily="49" charset="0"/>
              </a:rPr>
              <a:t>p.</a:t>
            </a:r>
            <a:r>
              <a:rPr lang="it-IT" b="1" dirty="0" err="1">
                <a:latin typeface="Courier New" panose="02070309020205020404" pitchFamily="49" charset="0"/>
                <a:cs typeface="Courier New" panose="02070309020205020404" pitchFamily="49" charset="0"/>
              </a:rPr>
              <a:t>prodotto_cod</a:t>
            </a:r>
            <a:r>
              <a:rPr lang="it-IT" b="1" dirty="0">
                <a:latin typeface="Courier New" panose="02070309020205020404" pitchFamily="49" charset="0"/>
                <a:cs typeface="Courier New" panose="02070309020205020404" pitchFamily="49" charset="0"/>
              </a:rPr>
              <a:t>,</a:t>
            </a:r>
          </a:p>
          <a:p>
            <a:r>
              <a:rPr lang="it-IT" b="1" dirty="0">
                <a:solidFill>
                  <a:srgbClr val="92D050"/>
                </a:solidFill>
                <a:latin typeface="Courier New" panose="02070309020205020404" pitchFamily="49" charset="0"/>
                <a:cs typeface="Courier New" panose="02070309020205020404" pitchFamily="49" charset="0"/>
              </a:rPr>
              <a:t>       </a:t>
            </a:r>
            <a:r>
              <a:rPr lang="it-IT" b="1" dirty="0" err="1">
                <a:solidFill>
                  <a:srgbClr val="0070C0"/>
                </a:solidFill>
                <a:latin typeface="Courier New" panose="02070309020205020404" pitchFamily="49" charset="0"/>
                <a:cs typeface="Courier New" panose="02070309020205020404" pitchFamily="49" charset="0"/>
              </a:rPr>
              <a:t>p.</a:t>
            </a:r>
            <a:r>
              <a:rPr lang="it-IT" b="1" dirty="0" err="1">
                <a:latin typeface="Courier New" panose="02070309020205020404" pitchFamily="49" charset="0"/>
                <a:cs typeface="Courier New" panose="02070309020205020404" pitchFamily="49" charset="0"/>
              </a:rPr>
              <a:t>prezzo</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solidFill>
                  <a:srgbClr val="0070C0"/>
                </a:solidFill>
                <a:latin typeface="Courier New" panose="02070309020205020404" pitchFamily="49" charset="0"/>
                <a:cs typeface="Courier New" panose="02070309020205020404" pitchFamily="49" charset="0"/>
              </a:rPr>
              <a:t>p.</a:t>
            </a:r>
            <a:r>
              <a:rPr lang="it-IT" b="1" dirty="0" err="1">
                <a:latin typeface="Courier New" panose="02070309020205020404" pitchFamily="49" charset="0"/>
                <a:cs typeface="Courier New" panose="02070309020205020404" pitchFamily="49" charset="0"/>
              </a:rPr>
              <a:t>tags</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solidFill>
                  <a:srgbClr val="0070C0"/>
                </a:solidFill>
                <a:latin typeface="Courier New" panose="02070309020205020404" pitchFamily="49" charset="0"/>
                <a:cs typeface="Courier New" panose="02070309020205020404" pitchFamily="49" charset="0"/>
              </a:rPr>
              <a:t>p.</a:t>
            </a:r>
            <a:r>
              <a:rPr lang="it-IT" b="1" dirty="0" err="1">
                <a:latin typeface="Courier New" panose="02070309020205020404" pitchFamily="49" charset="0"/>
                <a:cs typeface="Courier New" panose="02070309020205020404" pitchFamily="49" charset="0"/>
              </a:rPr>
              <a:t>genere</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solidFill>
                  <a:srgbClr val="0070C0"/>
                </a:solidFill>
                <a:latin typeface="Courier New" panose="02070309020205020404" pitchFamily="49" charset="0"/>
                <a:cs typeface="Courier New" panose="02070309020205020404" pitchFamily="49" charset="0"/>
              </a:rPr>
              <a:t>p.</a:t>
            </a:r>
            <a:r>
              <a:rPr lang="it-IT" b="1" dirty="0" err="1">
                <a:latin typeface="Courier New" panose="02070309020205020404" pitchFamily="49" charset="0"/>
                <a:cs typeface="Courier New" panose="02070309020205020404" pitchFamily="49" charset="0"/>
              </a:rPr>
              <a:t>data_rilascio</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solidFill>
                  <a:srgbClr val="00B0F0"/>
                </a:solidFill>
                <a:latin typeface="Courier New" panose="02070309020205020404" pitchFamily="49" charset="0"/>
                <a:cs typeface="Courier New" panose="02070309020205020404" pitchFamily="49" charset="0"/>
              </a:rPr>
              <a:t>m.marchio</a:t>
            </a:r>
            <a:endParaRPr lang="it-IT" b="1" dirty="0">
              <a:solidFill>
                <a:srgbClr val="00B0F0"/>
              </a:solidFill>
              <a:latin typeface="Courier New" panose="02070309020205020404" pitchFamily="49" charset="0"/>
              <a:cs typeface="Courier New" panose="02070309020205020404" pitchFamily="49" charset="0"/>
            </a:endParaRPr>
          </a:p>
          <a:p>
            <a:r>
              <a:rPr lang="it-IT" b="1" dirty="0">
                <a:latin typeface="Courier New" panose="02070309020205020404" pitchFamily="49" charset="0"/>
                <a:cs typeface="Courier New" panose="02070309020205020404" pitchFamily="49" charset="0"/>
              </a:rPr>
              <a:t>  </a:t>
            </a:r>
            <a:r>
              <a:rPr lang="it-IT" b="1" dirty="0">
                <a:solidFill>
                  <a:srgbClr val="FF0000"/>
                </a:solidFill>
                <a:latin typeface="Courier New" panose="02070309020205020404" pitchFamily="49" charset="0"/>
                <a:cs typeface="Courier New" panose="02070309020205020404" pitchFamily="49" charset="0"/>
              </a:rPr>
              <a:t>from</a:t>
            </a:r>
            <a:r>
              <a:rPr lang="it-IT" b="1" dirty="0">
                <a:latin typeface="Courier New" panose="02070309020205020404" pitchFamily="49" charset="0"/>
                <a:cs typeface="Courier New" panose="02070309020205020404" pitchFamily="49" charset="0"/>
              </a:rPr>
              <a:t> </a:t>
            </a:r>
            <a:r>
              <a:rPr lang="it-IT" b="1" dirty="0">
                <a:solidFill>
                  <a:srgbClr val="0070C0"/>
                </a:solidFill>
                <a:latin typeface="Courier New" panose="02070309020205020404" pitchFamily="49" charset="0"/>
                <a:cs typeface="Courier New" panose="02070309020205020404" pitchFamily="49" charset="0"/>
              </a:rPr>
              <a:t>d08_prodotti p</a:t>
            </a:r>
          </a:p>
          <a:p>
            <a:r>
              <a:rPr lang="it-IT" b="1" dirty="0">
                <a:latin typeface="Courier New" panose="02070309020205020404" pitchFamily="49" charset="0"/>
                <a:cs typeface="Courier New" panose="02070309020205020404" pitchFamily="49" charset="0"/>
              </a:rPr>
              <a:t>  </a:t>
            </a:r>
            <a:r>
              <a:rPr lang="it-IT" b="1" dirty="0">
                <a:solidFill>
                  <a:srgbClr val="FF0000"/>
                </a:solidFill>
                <a:latin typeface="Courier New" panose="02070309020205020404" pitchFamily="49" charset="0"/>
                <a:cs typeface="Courier New" panose="02070309020205020404" pitchFamily="49" charset="0"/>
              </a:rPr>
              <a:t>join</a:t>
            </a:r>
            <a:r>
              <a:rPr lang="it-IT" b="1" dirty="0">
                <a:latin typeface="Courier New" panose="02070309020205020404" pitchFamily="49" charset="0"/>
                <a:cs typeface="Courier New" panose="02070309020205020404" pitchFamily="49" charset="0"/>
              </a:rPr>
              <a:t> </a:t>
            </a:r>
            <a:r>
              <a:rPr lang="it-IT" b="1" dirty="0">
                <a:solidFill>
                  <a:srgbClr val="00B0F0"/>
                </a:solidFill>
                <a:latin typeface="Courier New" panose="02070309020205020404" pitchFamily="49" charset="0"/>
                <a:cs typeface="Courier New" panose="02070309020205020404" pitchFamily="49" charset="0"/>
              </a:rPr>
              <a:t>d08_marchio m</a:t>
            </a:r>
          </a:p>
          <a:p>
            <a:r>
              <a:rPr lang="it-IT" b="1" dirty="0">
                <a:latin typeface="Courier New" panose="02070309020205020404" pitchFamily="49" charset="0"/>
                <a:cs typeface="Courier New" panose="02070309020205020404" pitchFamily="49" charset="0"/>
              </a:rPr>
              <a:t>    </a:t>
            </a:r>
            <a:r>
              <a:rPr lang="it-IT" b="1" dirty="0">
                <a:solidFill>
                  <a:srgbClr val="FF0000"/>
                </a:solidFill>
                <a:latin typeface="Courier New" panose="02070309020205020404" pitchFamily="49" charset="0"/>
                <a:cs typeface="Courier New" panose="02070309020205020404" pitchFamily="49" charset="0"/>
              </a:rPr>
              <a:t>on</a:t>
            </a:r>
            <a:r>
              <a:rPr lang="it-IT" b="1" dirty="0">
                <a:latin typeface="Courier New" panose="02070309020205020404" pitchFamily="49" charset="0"/>
                <a:cs typeface="Courier New" panose="02070309020205020404" pitchFamily="49" charset="0"/>
              </a:rPr>
              <a:t> </a:t>
            </a:r>
            <a:r>
              <a:rPr lang="it-IT" b="1" dirty="0" err="1">
                <a:solidFill>
                  <a:srgbClr val="0070C0"/>
                </a:solidFill>
                <a:latin typeface="Courier New" panose="02070309020205020404" pitchFamily="49" charset="0"/>
                <a:cs typeface="Courier New" panose="02070309020205020404" pitchFamily="49" charset="0"/>
              </a:rPr>
              <a:t>p.marchio_id</a:t>
            </a:r>
            <a:r>
              <a:rPr lang="it-IT" b="1" dirty="0">
                <a:solidFill>
                  <a:srgbClr val="0070C0"/>
                </a:solidFill>
                <a:latin typeface="Courier New" panose="02070309020205020404" pitchFamily="49" charset="0"/>
                <a:cs typeface="Courier New" panose="02070309020205020404" pitchFamily="49" charset="0"/>
              </a:rPr>
              <a:t> </a:t>
            </a:r>
            <a:r>
              <a:rPr lang="it-IT" b="1" dirty="0">
                <a:latin typeface="Courier New" panose="02070309020205020404" pitchFamily="49" charset="0"/>
                <a:cs typeface="Courier New" panose="02070309020205020404" pitchFamily="49" charset="0"/>
              </a:rPr>
              <a:t>= </a:t>
            </a:r>
            <a:r>
              <a:rPr lang="it-IT" b="1" dirty="0" err="1">
                <a:solidFill>
                  <a:srgbClr val="00B0F0"/>
                </a:solidFill>
                <a:latin typeface="Courier New" panose="02070309020205020404" pitchFamily="49" charset="0"/>
                <a:cs typeface="Courier New" panose="02070309020205020404" pitchFamily="49" charset="0"/>
              </a:rPr>
              <a:t>m.marchio_id</a:t>
            </a:r>
            <a:endParaRPr lang="it-IT" b="1" dirty="0">
              <a:solidFill>
                <a:srgbClr val="00B0F0"/>
              </a:solidFill>
              <a:latin typeface="Courier New" panose="02070309020205020404" pitchFamily="49" charset="0"/>
              <a:cs typeface="Courier New" panose="02070309020205020404" pitchFamily="49" charset="0"/>
            </a:endParaRPr>
          </a:p>
        </p:txBody>
      </p:sp>
      <p:sp>
        <p:nvSpPr>
          <p:cNvPr id="9" name="CasellaDiTesto 8">
            <a:extLst>
              <a:ext uri="{FF2B5EF4-FFF2-40B4-BE49-F238E27FC236}">
                <a16:creationId xmlns:a16="http://schemas.microsoft.com/office/drawing/2014/main" id="{50D273BD-7D47-4CD6-8B02-FB737E199A92}"/>
              </a:ext>
            </a:extLst>
          </p:cNvPr>
          <p:cNvSpPr txBox="1"/>
          <p:nvPr/>
        </p:nvSpPr>
        <p:spPr>
          <a:xfrm>
            <a:off x="5867828" y="1892111"/>
            <a:ext cx="2942082" cy="1200329"/>
          </a:xfrm>
          <a:prstGeom prst="rect">
            <a:avLst/>
          </a:prstGeom>
          <a:noFill/>
        </p:spPr>
        <p:txBody>
          <a:bodyPr wrap="square">
            <a:spAutoFit/>
          </a:bodyPr>
          <a:lstStyle/>
          <a:p>
            <a:r>
              <a:rPr lang="it-IT" b="1" dirty="0" err="1">
                <a:solidFill>
                  <a:srgbClr val="FF0000"/>
                </a:solidFill>
                <a:latin typeface="Courier New" panose="02070309020205020404" pitchFamily="49" charset="0"/>
                <a:cs typeface="Courier New" panose="02070309020205020404" pitchFamily="49" charset="0"/>
              </a:rPr>
              <a:t>select</a:t>
            </a:r>
            <a:r>
              <a:rPr lang="it-IT" b="1" dirty="0">
                <a:latin typeface="Courier New" panose="02070309020205020404" pitchFamily="49" charset="0"/>
                <a:cs typeface="Courier New" panose="02070309020205020404" pitchFamily="49" charset="0"/>
              </a:rPr>
              <a:t> </a:t>
            </a:r>
          </a:p>
          <a:p>
            <a:r>
              <a:rPr lang="it-IT" b="1" dirty="0">
                <a:latin typeface="Courier New" panose="02070309020205020404" pitchFamily="49" charset="0"/>
                <a:cs typeface="Courier New" panose="02070309020205020404" pitchFamily="49" charset="0"/>
              </a:rPr>
              <a:t>       </a:t>
            </a:r>
            <a:r>
              <a:rPr lang="it-IT" b="1" dirty="0" err="1">
                <a:solidFill>
                  <a:srgbClr val="00B0F0"/>
                </a:solidFill>
                <a:latin typeface="Courier New" panose="02070309020205020404" pitchFamily="49" charset="0"/>
                <a:cs typeface="Courier New" panose="02070309020205020404" pitchFamily="49" charset="0"/>
              </a:rPr>
              <a:t>marchio_id</a:t>
            </a:r>
            <a:r>
              <a:rPr lang="it-IT" b="1" dirty="0">
                <a:solidFill>
                  <a:srgbClr val="00B0F0"/>
                </a:solidFill>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marchio</a:t>
            </a:r>
          </a:p>
          <a:p>
            <a:r>
              <a:rPr lang="it-IT" b="1" dirty="0">
                <a:latin typeface="Courier New" panose="02070309020205020404" pitchFamily="49" charset="0"/>
                <a:cs typeface="Courier New" panose="02070309020205020404" pitchFamily="49" charset="0"/>
              </a:rPr>
              <a:t>  </a:t>
            </a:r>
            <a:r>
              <a:rPr lang="it-IT" b="1" dirty="0">
                <a:solidFill>
                  <a:srgbClr val="FF0000"/>
                </a:solidFill>
                <a:latin typeface="Courier New" panose="02070309020205020404" pitchFamily="49" charset="0"/>
                <a:cs typeface="Courier New" panose="02070309020205020404" pitchFamily="49" charset="0"/>
              </a:rPr>
              <a:t>from</a:t>
            </a:r>
            <a:r>
              <a:rPr lang="it-IT" b="1" dirty="0">
                <a:latin typeface="Courier New" panose="02070309020205020404" pitchFamily="49" charset="0"/>
                <a:cs typeface="Courier New" panose="02070309020205020404" pitchFamily="49" charset="0"/>
              </a:rPr>
              <a:t> d08_marchio</a:t>
            </a:r>
          </a:p>
        </p:txBody>
      </p:sp>
      <p:cxnSp>
        <p:nvCxnSpPr>
          <p:cNvPr id="11" name="Connettore 2 10">
            <a:extLst>
              <a:ext uri="{FF2B5EF4-FFF2-40B4-BE49-F238E27FC236}">
                <a16:creationId xmlns:a16="http://schemas.microsoft.com/office/drawing/2014/main" id="{C3F62E1B-C203-4282-86FA-E5A5B2C9B42E}"/>
              </a:ext>
            </a:extLst>
          </p:cNvPr>
          <p:cNvCxnSpPr/>
          <p:nvPr/>
        </p:nvCxnSpPr>
        <p:spPr>
          <a:xfrm>
            <a:off x="3511296" y="2359152"/>
            <a:ext cx="3136392"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4597959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B3A46B-E47B-D14B-8ACC-DF75647B7357}"/>
              </a:ext>
            </a:extLst>
          </p:cNvPr>
          <p:cNvSpPr>
            <a:spLocks noGrp="1"/>
          </p:cNvSpPr>
          <p:nvPr>
            <p:ph type="sldNum" sz="quarter" idx="12"/>
          </p:nvPr>
        </p:nvSpPr>
        <p:spPr/>
        <p:txBody>
          <a:bodyPr/>
          <a:lstStyle/>
          <a:p>
            <a:fld id="{345D60D9-5372-5F40-9443-0F9AE5BDC3C8}" type="slidenum">
              <a:rPr lang="en-US" smtClean="0"/>
              <a:pPr/>
              <a:t>9</a:t>
            </a:fld>
            <a:endParaRPr lang="en-US" dirty="0"/>
          </a:p>
        </p:txBody>
      </p:sp>
      <p:sp>
        <p:nvSpPr>
          <p:cNvPr id="5" name="Title 4">
            <a:extLst>
              <a:ext uri="{FF2B5EF4-FFF2-40B4-BE49-F238E27FC236}">
                <a16:creationId xmlns:a16="http://schemas.microsoft.com/office/drawing/2014/main" id="{0BF20099-FAE5-B045-A3A5-3E6107A3A107}"/>
              </a:ext>
            </a:extLst>
          </p:cNvPr>
          <p:cNvSpPr>
            <a:spLocks noGrp="1"/>
          </p:cNvSpPr>
          <p:nvPr>
            <p:ph type="title"/>
          </p:nvPr>
        </p:nvSpPr>
        <p:spPr/>
        <p:txBody>
          <a:bodyPr/>
          <a:lstStyle/>
          <a:p>
            <a:r>
              <a:rPr lang="it-IT" dirty="0">
                <a:latin typeface="Georgia" panose="02040502050405020303" pitchFamily="18" charset="0"/>
              </a:rPr>
              <a:t>Prodotti Adidas</a:t>
            </a:r>
            <a:endParaRPr lang="x-none" dirty="0">
              <a:latin typeface="Georgia" panose="02040502050405020303" pitchFamily="18" charset="0"/>
            </a:endParaRPr>
          </a:p>
        </p:txBody>
      </p:sp>
    </p:spTree>
    <p:extLst>
      <p:ext uri="{BB962C8B-B14F-4D97-AF65-F5344CB8AC3E}">
        <p14:creationId xmlns:p14="http://schemas.microsoft.com/office/powerpoint/2010/main" val="275001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5_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C80A162A1E2E3145A49D283A7AD2666A" ma:contentTypeVersion="13" ma:contentTypeDescription="Creare un nuovo documento." ma:contentTypeScope="" ma:versionID="f06cb8ea008e3974698453b4b3ce9041">
  <xsd:schema xmlns:xsd="http://www.w3.org/2001/XMLSchema" xmlns:xs="http://www.w3.org/2001/XMLSchema" xmlns:p="http://schemas.microsoft.com/office/2006/metadata/properties" xmlns:ns3="6c5db68a-19e3-45a4-bae9-93e88c8de497" xmlns:ns4="f2fae835-2f62-4d10-a1f7-36690f4859ac" targetNamespace="http://schemas.microsoft.com/office/2006/metadata/properties" ma:root="true" ma:fieldsID="2cb66ec036e231d7b559976e575c9d1c" ns3:_="" ns4:_="">
    <xsd:import namespace="6c5db68a-19e3-45a4-bae9-93e88c8de497"/>
    <xsd:import namespace="f2fae835-2f62-4d10-a1f7-36690f4859a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5db68a-19e3-45a4-bae9-93e88c8de4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2fae835-2f62-4d10-a1f7-36690f4859ac" elementFormDefault="qualified">
    <xsd:import namespace="http://schemas.microsoft.com/office/2006/documentManagement/types"/>
    <xsd:import namespace="http://schemas.microsoft.com/office/infopath/2007/PartnerControls"/>
    <xsd:element name="SharedWithUsers" ma:index="15"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Condiviso con dettagli" ma:internalName="SharedWithDetails" ma:readOnly="true">
      <xsd:simpleType>
        <xsd:restriction base="dms:Note">
          <xsd:maxLength value="255"/>
        </xsd:restriction>
      </xsd:simpleType>
    </xsd:element>
    <xsd:element name="SharingHintHash" ma:index="17"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2F53A7-E8FE-499E-9A15-4DB89EB00681}">
  <ds:schemaRefs>
    <ds:schemaRef ds:uri="http://schemas.microsoft.com/sharepoint/v3/contenttype/forms"/>
  </ds:schemaRefs>
</ds:datastoreItem>
</file>

<file path=customXml/itemProps2.xml><?xml version="1.0" encoding="utf-8"?>
<ds:datastoreItem xmlns:ds="http://schemas.openxmlformats.org/officeDocument/2006/customXml" ds:itemID="{5F1AC2CF-942F-49D0-9E08-559948BCE7D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D75D565-08D3-41BD-B31C-6DB812E91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5db68a-19e3-45a4-bae9-93e88c8de497"/>
    <ds:schemaRef ds:uri="f2fae835-2f62-4d10-a1f7-36690f4859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Oracle_16x9_2014_521</Template>
  <TotalTime>127272</TotalTime>
  <Words>311</Words>
  <Application>Microsoft Office PowerPoint</Application>
  <PresentationFormat>Personalizzato</PresentationFormat>
  <Paragraphs>78</Paragraphs>
  <Slides>29</Slides>
  <Notes>4</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29</vt:i4>
      </vt:variant>
    </vt:vector>
  </HeadingPairs>
  <TitlesOfParts>
    <vt:vector size="34" baseType="lpstr">
      <vt:lpstr>Arial</vt:lpstr>
      <vt:lpstr>Calibri</vt:lpstr>
      <vt:lpstr>Courier New</vt:lpstr>
      <vt:lpstr>Georgia</vt:lpstr>
      <vt:lpstr>5_Oracle_16x9_2014_521</vt:lpstr>
      <vt:lpstr>Presentazione standard di PowerPoint</vt:lpstr>
      <vt:lpstr>Corso APEX ODCEC Milano: 23-Set-22 - 27-Gen-23</vt:lpstr>
      <vt:lpstr>Presentazione standard di PowerPoint</vt:lpstr>
      <vt:lpstr>Join tra Tabelle</vt:lpstr>
      <vt:lpstr>Presentazione standard di PowerPoint</vt:lpstr>
      <vt:lpstr>Presentazione standard di PowerPoint</vt:lpstr>
      <vt:lpstr>Presentazione standard di PowerPoint</vt:lpstr>
      <vt:lpstr>Join tra Tabelle</vt:lpstr>
      <vt:lpstr>Prodotti Adidas</vt:lpstr>
      <vt:lpstr>Creazione Applicativo</vt:lpstr>
      <vt:lpstr>Creazione Applicativo</vt:lpstr>
      <vt:lpstr>Report Interattivo - Colonne</vt:lpstr>
      <vt:lpstr>Report Interattivo - Filtra</vt:lpstr>
      <vt:lpstr>Report Interattivo – Dati: Ordina - Aggrega</vt:lpstr>
      <vt:lpstr>Report Interattivo – Formato</vt:lpstr>
      <vt:lpstr>Report Interattivo – Grafico</vt:lpstr>
      <vt:lpstr>Report Interattivo – Raggruppa per</vt:lpstr>
      <vt:lpstr>Report Interattivo – Pivot</vt:lpstr>
      <vt:lpstr>Report Interattivo – Salva Report</vt:lpstr>
      <vt:lpstr>Report Interattivo – Scarica</vt:lpstr>
      <vt:lpstr>Report Interattivo – Impostazioni</vt:lpstr>
      <vt:lpstr>Ricerca con Facet</vt:lpstr>
      <vt:lpstr>Ricerca con Facet</vt:lpstr>
      <vt:lpstr>Ricerca con Facet</vt:lpstr>
      <vt:lpstr>Ricerca con Facet</vt:lpstr>
      <vt:lpstr>Ricerca con Facet – Valori Multipli</vt:lpstr>
      <vt:lpstr>Ricerca con Facet – Supporto Immagine</vt:lpstr>
      <vt:lpstr>Ricerca con Facet – Supporto Immagine</vt:lpstr>
      <vt:lpstr>Presentazione standard di PowerPoint</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Chris Preston</dc:creator>
  <cp:keywords>Oracle corporate Tagline</cp:keywords>
  <cp:lastModifiedBy>CAPANCIONI ROBERTO</cp:lastModifiedBy>
  <cp:revision>2375</cp:revision>
  <cp:lastPrinted>2019-07-18T17:49:48Z</cp:lastPrinted>
  <dcterms:created xsi:type="dcterms:W3CDTF">2014-06-14T19:04:05Z</dcterms:created>
  <dcterms:modified xsi:type="dcterms:W3CDTF">2022-10-21T11:54:51Z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y fmtid="{D5CDD505-2E9C-101B-9397-08002B2CF9AE}" pid="5" name="ContentTypeId">
    <vt:lpwstr>0x010100C80A162A1E2E3145A49D283A7AD2666A</vt:lpwstr>
  </property>
</Properties>
</file>